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262" r:id="rId5"/>
    <p:sldId id="27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11" r:id="rId16"/>
    <p:sldId id="321" r:id="rId17"/>
    <p:sldId id="322" r:id="rId18"/>
    <p:sldId id="324" r:id="rId19"/>
    <p:sldId id="325" r:id="rId20"/>
    <p:sldId id="326" r:id="rId21"/>
    <p:sldId id="327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50" r:id="rId43"/>
    <p:sldId id="351" r:id="rId44"/>
    <p:sldId id="352" r:id="rId45"/>
    <p:sldId id="353" r:id="rId46"/>
    <p:sldId id="349" r:id="rId47"/>
  </p:sldIdLst>
  <p:sldSz cx="9144000" cy="5143500" type="screen16x9"/>
  <p:notesSz cx="9144000" cy="6858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9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D6C5F5-3F6F-497B-926F-4570E1F6DA05}" v="3" dt="2022-10-26T14:36:31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5722" autoAdjust="0"/>
  </p:normalViewPr>
  <p:slideViewPr>
    <p:cSldViewPr>
      <p:cViewPr varScale="1">
        <p:scale>
          <a:sx n="94" d="100"/>
          <a:sy n="94" d="100"/>
        </p:scale>
        <p:origin x="1284" y="66"/>
      </p:cViewPr>
      <p:guideLst>
        <p:guide orient="horz" pos="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67" d="100"/>
          <a:sy n="167" d="100"/>
        </p:scale>
        <p:origin x="1976" y="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is Boyle (Chemical Engineering)" userId="071717fd-8397-4312-ba39-e58b7d05b275" providerId="ADAL" clId="{C9D6C5F5-3F6F-497B-926F-4570E1F6DA05}"/>
    <pc:docChg chg="undo custSel addSld delSld modSld">
      <pc:chgData name="Lois Boyle (Chemical Engineering)" userId="071717fd-8397-4312-ba39-e58b7d05b275" providerId="ADAL" clId="{C9D6C5F5-3F6F-497B-926F-4570E1F6DA05}" dt="2022-10-26T14:36:42.494" v="997" actId="1076"/>
      <pc:docMkLst>
        <pc:docMk/>
      </pc:docMkLst>
      <pc:sldChg chg="modSp mod modNotesTx">
        <pc:chgData name="Lois Boyle (Chemical Engineering)" userId="071717fd-8397-4312-ba39-e58b7d05b275" providerId="ADAL" clId="{C9D6C5F5-3F6F-497B-926F-4570E1F6DA05}" dt="2022-10-14T15:13:28.687" v="698" actId="20577"/>
        <pc:sldMkLst>
          <pc:docMk/>
          <pc:sldMk cId="3855887011" sldId="262"/>
        </pc:sldMkLst>
        <pc:spChg chg="mod">
          <ac:chgData name="Lois Boyle (Chemical Engineering)" userId="071717fd-8397-4312-ba39-e58b7d05b275" providerId="ADAL" clId="{C9D6C5F5-3F6F-497B-926F-4570E1F6DA05}" dt="2022-10-14T15:13:28.687" v="698" actId="20577"/>
          <ac:spMkLst>
            <pc:docMk/>
            <pc:sldMk cId="3855887011" sldId="262"/>
            <ac:spMk id="11" creationId="{B0073C86-4950-4BE0-78EC-4A844A8B2F48}"/>
          </ac:spMkLst>
        </pc:spChg>
        <pc:picChg chg="mod">
          <ac:chgData name="Lois Boyle (Chemical Engineering)" userId="071717fd-8397-4312-ba39-e58b7d05b275" providerId="ADAL" clId="{C9D6C5F5-3F6F-497B-926F-4570E1F6DA05}" dt="2022-10-14T15:11:02.146" v="180" actId="14100"/>
          <ac:picMkLst>
            <pc:docMk/>
            <pc:sldMk cId="3855887011" sldId="262"/>
            <ac:picMk id="10" creationId="{D9DE5B5B-569C-6DDC-85DA-B591C4594D6B}"/>
          </ac:picMkLst>
        </pc:picChg>
      </pc:sldChg>
      <pc:sldChg chg="modSp mod modAnim modNotesTx">
        <pc:chgData name="Lois Boyle (Chemical Engineering)" userId="071717fd-8397-4312-ba39-e58b7d05b275" providerId="ADAL" clId="{C9D6C5F5-3F6F-497B-926F-4570E1F6DA05}" dt="2022-10-14T15:21:24.400" v="974" actId="20577"/>
        <pc:sldMkLst>
          <pc:docMk/>
          <pc:sldMk cId="1746686064" sldId="271"/>
        </pc:sldMkLst>
        <pc:spChg chg="mod">
          <ac:chgData name="Lois Boyle (Chemical Engineering)" userId="071717fd-8397-4312-ba39-e58b7d05b275" providerId="ADAL" clId="{C9D6C5F5-3F6F-497B-926F-4570E1F6DA05}" dt="2022-10-14T15:20:38.008" v="822" actId="15"/>
          <ac:spMkLst>
            <pc:docMk/>
            <pc:sldMk cId="1746686064" sldId="271"/>
            <ac:spMk id="2" creationId="{0C5CF225-1F72-4B20-A022-4602C55232EE}"/>
          </ac:spMkLst>
        </pc:spChg>
        <pc:spChg chg="mod">
          <ac:chgData name="Lois Boyle (Chemical Engineering)" userId="071717fd-8397-4312-ba39-e58b7d05b275" providerId="ADAL" clId="{C9D6C5F5-3F6F-497B-926F-4570E1F6DA05}" dt="2022-10-14T15:20:01.537" v="815" actId="20577"/>
          <ac:spMkLst>
            <pc:docMk/>
            <pc:sldMk cId="1746686064" sldId="271"/>
            <ac:spMk id="9" creationId="{00000000-0000-0000-0000-000000000000}"/>
          </ac:spMkLst>
        </pc:spChg>
      </pc:sldChg>
      <pc:sldChg chg="modSp mod">
        <pc:chgData name="Lois Boyle (Chemical Engineering)" userId="071717fd-8397-4312-ba39-e58b7d05b275" providerId="ADAL" clId="{C9D6C5F5-3F6F-497B-926F-4570E1F6DA05}" dt="2022-10-14T15:01:54.896" v="97" actId="6549"/>
        <pc:sldMkLst>
          <pc:docMk/>
          <pc:sldMk cId="1080638598" sldId="312"/>
        </pc:sldMkLst>
        <pc:spChg chg="mod">
          <ac:chgData name="Lois Boyle (Chemical Engineering)" userId="071717fd-8397-4312-ba39-e58b7d05b275" providerId="ADAL" clId="{C9D6C5F5-3F6F-497B-926F-4570E1F6DA05}" dt="2022-10-14T15:01:54.896" v="97" actId="6549"/>
          <ac:spMkLst>
            <pc:docMk/>
            <pc:sldMk cId="1080638598" sldId="312"/>
            <ac:spMk id="9" creationId="{00000000-0000-0000-0000-000000000000}"/>
          </ac:spMkLst>
        </pc:spChg>
      </pc:sldChg>
      <pc:sldChg chg="modSp mod">
        <pc:chgData name="Lois Boyle (Chemical Engineering)" userId="071717fd-8397-4312-ba39-e58b7d05b275" providerId="ADAL" clId="{C9D6C5F5-3F6F-497B-926F-4570E1F6DA05}" dt="2022-10-14T15:02:14.378" v="99" actId="20577"/>
        <pc:sldMkLst>
          <pc:docMk/>
          <pc:sldMk cId="1752282421" sldId="314"/>
        </pc:sldMkLst>
        <pc:spChg chg="mod">
          <ac:chgData name="Lois Boyle (Chemical Engineering)" userId="071717fd-8397-4312-ba39-e58b7d05b275" providerId="ADAL" clId="{C9D6C5F5-3F6F-497B-926F-4570E1F6DA05}" dt="2022-10-14T15:02:14.378" v="99" actId="20577"/>
          <ac:spMkLst>
            <pc:docMk/>
            <pc:sldMk cId="1752282421" sldId="314"/>
            <ac:spMk id="3" creationId="{2FE396FA-814E-40A3-A9DC-0AD87DE9B722}"/>
          </ac:spMkLst>
        </pc:spChg>
      </pc:sldChg>
      <pc:sldChg chg="modSp mod">
        <pc:chgData name="Lois Boyle (Chemical Engineering)" userId="071717fd-8397-4312-ba39-e58b7d05b275" providerId="ADAL" clId="{C9D6C5F5-3F6F-497B-926F-4570E1F6DA05}" dt="2022-10-14T15:04:17.481" v="101" actId="313"/>
        <pc:sldMkLst>
          <pc:docMk/>
          <pc:sldMk cId="728944568" sldId="315"/>
        </pc:sldMkLst>
        <pc:spChg chg="mod">
          <ac:chgData name="Lois Boyle (Chemical Engineering)" userId="071717fd-8397-4312-ba39-e58b7d05b275" providerId="ADAL" clId="{C9D6C5F5-3F6F-497B-926F-4570E1F6DA05}" dt="2022-10-14T15:04:17.481" v="101" actId="313"/>
          <ac:spMkLst>
            <pc:docMk/>
            <pc:sldMk cId="728944568" sldId="315"/>
            <ac:spMk id="3" creationId="{2FE396FA-814E-40A3-A9DC-0AD87DE9B722}"/>
          </ac:spMkLst>
        </pc:spChg>
      </pc:sldChg>
      <pc:sldChg chg="modNotesTx">
        <pc:chgData name="Lois Boyle (Chemical Engineering)" userId="071717fd-8397-4312-ba39-e58b7d05b275" providerId="ADAL" clId="{C9D6C5F5-3F6F-497B-926F-4570E1F6DA05}" dt="2022-10-14T15:19:29.167" v="788" actId="20577"/>
        <pc:sldMkLst>
          <pc:docMk/>
          <pc:sldMk cId="2840142427" sldId="344"/>
        </pc:sldMkLst>
      </pc:sldChg>
      <pc:sldChg chg="addSp delSp modSp mod delAnim modAnim">
        <pc:chgData name="Lois Boyle (Chemical Engineering)" userId="071717fd-8397-4312-ba39-e58b7d05b275" providerId="ADAL" clId="{C9D6C5F5-3F6F-497B-926F-4570E1F6DA05}" dt="2022-10-26T14:36:42.494" v="997" actId="1076"/>
        <pc:sldMkLst>
          <pc:docMk/>
          <pc:sldMk cId="155704050" sldId="346"/>
        </pc:sldMkLst>
        <pc:picChg chg="add mod">
          <ac:chgData name="Lois Boyle (Chemical Engineering)" userId="071717fd-8397-4312-ba39-e58b7d05b275" providerId="ADAL" clId="{C9D6C5F5-3F6F-497B-926F-4570E1F6DA05}" dt="2022-10-26T14:36:42.494" v="997" actId="1076"/>
          <ac:picMkLst>
            <pc:docMk/>
            <pc:sldMk cId="155704050" sldId="346"/>
            <ac:picMk id="3" creationId="{5923F1B2-E4C6-4F95-828F-80CD5F8C21BB}"/>
          </ac:picMkLst>
        </pc:picChg>
        <pc:picChg chg="del">
          <ac:chgData name="Lois Boyle (Chemical Engineering)" userId="071717fd-8397-4312-ba39-e58b7d05b275" providerId="ADAL" clId="{C9D6C5F5-3F6F-497B-926F-4570E1F6DA05}" dt="2022-10-26T14:36:07.849" v="993" actId="478"/>
          <ac:picMkLst>
            <pc:docMk/>
            <pc:sldMk cId="155704050" sldId="346"/>
            <ac:picMk id="4" creationId="{FF58DE0C-9CA2-44F4-87DA-D08DFF8FC8FF}"/>
          </ac:picMkLst>
        </pc:picChg>
      </pc:sldChg>
      <pc:sldChg chg="modSp mod">
        <pc:chgData name="Lois Boyle (Chemical Engineering)" userId="071717fd-8397-4312-ba39-e58b7d05b275" providerId="ADAL" clId="{C9D6C5F5-3F6F-497B-926F-4570E1F6DA05}" dt="2022-10-14T15:16:01.624" v="700" actId="313"/>
        <pc:sldMkLst>
          <pc:docMk/>
          <pc:sldMk cId="693231903" sldId="347"/>
        </pc:sldMkLst>
        <pc:spChg chg="mod">
          <ac:chgData name="Lois Boyle (Chemical Engineering)" userId="071717fd-8397-4312-ba39-e58b7d05b275" providerId="ADAL" clId="{C9D6C5F5-3F6F-497B-926F-4570E1F6DA05}" dt="2022-10-14T15:16:01.624" v="700" actId="313"/>
          <ac:spMkLst>
            <pc:docMk/>
            <pc:sldMk cId="693231903" sldId="347"/>
            <ac:spMk id="3" creationId="{A9E4C74A-657D-4A8C-9482-575F00D9AE4D}"/>
          </ac:spMkLst>
        </pc:spChg>
      </pc:sldChg>
      <pc:sldChg chg="addSp delSp modSp mod">
        <pc:chgData name="Lois Boyle (Chemical Engineering)" userId="071717fd-8397-4312-ba39-e58b7d05b275" providerId="ADAL" clId="{C9D6C5F5-3F6F-497B-926F-4570E1F6DA05}" dt="2022-10-26T12:43:05.314" v="992" actId="1038"/>
        <pc:sldMkLst>
          <pc:docMk/>
          <pc:sldMk cId="958860848" sldId="349"/>
        </pc:sldMkLst>
        <pc:picChg chg="add mod">
          <ac:chgData name="Lois Boyle (Chemical Engineering)" userId="071717fd-8397-4312-ba39-e58b7d05b275" providerId="ADAL" clId="{C9D6C5F5-3F6F-497B-926F-4570E1F6DA05}" dt="2022-10-26T12:43:05.314" v="992" actId="1038"/>
          <ac:picMkLst>
            <pc:docMk/>
            <pc:sldMk cId="958860848" sldId="349"/>
            <ac:picMk id="3" creationId="{5990C615-595D-4ADC-B033-6B16B82CB366}"/>
          </ac:picMkLst>
        </pc:picChg>
        <pc:picChg chg="del">
          <ac:chgData name="Lois Boyle (Chemical Engineering)" userId="071717fd-8397-4312-ba39-e58b7d05b275" providerId="ADAL" clId="{C9D6C5F5-3F6F-497B-926F-4570E1F6DA05}" dt="2022-10-26T12:42:13.758" v="975" actId="478"/>
          <ac:picMkLst>
            <pc:docMk/>
            <pc:sldMk cId="958860848" sldId="349"/>
            <ac:picMk id="14" creationId="{F09B43AA-9257-4B65-9FB0-C49B45CF26FE}"/>
          </ac:picMkLst>
        </pc:picChg>
      </pc:sldChg>
      <pc:sldChg chg="modSp mod">
        <pc:chgData name="Lois Boyle (Chemical Engineering)" userId="071717fd-8397-4312-ba39-e58b7d05b275" providerId="ADAL" clId="{C9D6C5F5-3F6F-497B-926F-4570E1F6DA05}" dt="2022-10-14T15:17:07.396" v="722" actId="20577"/>
        <pc:sldMkLst>
          <pc:docMk/>
          <pc:sldMk cId="2392857767" sldId="351"/>
        </pc:sldMkLst>
        <pc:spChg chg="mod">
          <ac:chgData name="Lois Boyle (Chemical Engineering)" userId="071717fd-8397-4312-ba39-e58b7d05b275" providerId="ADAL" clId="{C9D6C5F5-3F6F-497B-926F-4570E1F6DA05}" dt="2022-10-14T15:17:07.396" v="722" actId="20577"/>
          <ac:spMkLst>
            <pc:docMk/>
            <pc:sldMk cId="2392857767" sldId="351"/>
            <ac:spMk id="3" creationId="{A9E4C74A-657D-4A8C-9482-575F00D9AE4D}"/>
          </ac:spMkLst>
        </pc:spChg>
      </pc:sldChg>
      <pc:sldChg chg="new del">
        <pc:chgData name="Lois Boyle (Chemical Engineering)" userId="071717fd-8397-4312-ba39-e58b7d05b275" providerId="ADAL" clId="{C9D6C5F5-3F6F-497B-926F-4570E1F6DA05}" dt="2022-10-14T15:10:28.135" v="103" actId="2696"/>
        <pc:sldMkLst>
          <pc:docMk/>
          <pc:sldMk cId="1293865965" sldId="35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8000E5-E1BF-1B49-8B13-714438104D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6E7D2-FA68-9F43-935B-5C4FB410B5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251F9C-DD71-D44B-BC61-B9FFF09B63D6}" type="datetimeFigureOut">
              <a:rPr lang="en-US" altLang="en-US"/>
              <a:pPr>
                <a:defRPr/>
              </a:pPr>
              <a:t>8/11/2023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5D875-A649-3A4B-8E3B-058149450C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01212-A529-7F40-936E-A515A995FD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70662C-C48F-D348-A8B1-EF16E88601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C16E-B00C-4FA4-8953-2E262D1684AF}" type="datetimeFigureOut">
              <a:rPr lang="en-GB" smtClean="0"/>
              <a:t>11/08/2023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8C3CB-3118-423E-861A-757A9737E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3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this presentation is being delivered by a teacher, an alternative to using </a:t>
            </a:r>
            <a:r>
              <a:rPr lang="en-GB" dirty="0" err="1"/>
              <a:t>menti</a:t>
            </a:r>
            <a:r>
              <a:rPr lang="en-GB" dirty="0"/>
              <a:t> meter is to ask the three questions that are outlined on these slides and in the speaker notes</a:t>
            </a:r>
          </a:p>
          <a:p>
            <a:endParaRPr lang="en-GB" dirty="0"/>
          </a:p>
          <a:p>
            <a:r>
              <a:rPr lang="en-GB" dirty="0"/>
              <a:t>Slide 1:</a:t>
            </a:r>
          </a:p>
          <a:p>
            <a:r>
              <a:rPr lang="en-GB" dirty="0"/>
              <a:t>Healthcare is just for biologists, right? </a:t>
            </a:r>
          </a:p>
          <a:p>
            <a:r>
              <a:rPr lang="en-GB" dirty="0"/>
              <a:t>Show of hands for yes</a:t>
            </a:r>
          </a:p>
          <a:p>
            <a:r>
              <a:rPr lang="en-GB" dirty="0"/>
              <a:t>Show of hands for 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8C3CB-3118-423E-861A-757A9737E9E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937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group to name as many disciplines involved in drug development as they can, before revealing the bullet point list of </a:t>
            </a:r>
            <a:r>
              <a:rPr lang="en-GB"/>
              <a:t>suggested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8C3CB-3118-423E-861A-757A9737E9E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22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group what properties they think a tablet should have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8C3CB-3118-423E-861A-757A9737E9E3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30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43050"/>
            <a:ext cx="6552728" cy="5966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2211388"/>
            <a:ext cx="6551612" cy="360362"/>
          </a:xfrm>
          <a:prstGeom prst="rect">
            <a:avLst/>
          </a:prstGeom>
        </p:spPr>
        <p:txBody>
          <a:bodyPr/>
          <a:lstStyle>
            <a:lvl1pPr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98038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347614"/>
            <a:ext cx="7772400" cy="295232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3751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347614"/>
            <a:ext cx="7772400" cy="3384376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98955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907"/>
            <a:ext cx="4535165" cy="91826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440607"/>
            <a:ext cx="4535165" cy="27153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129032" y="411510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946925" y="2215474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946925" y="411510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126154" y="2221260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3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347614"/>
            <a:ext cx="7772400" cy="274200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08394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6" r:id="rId2"/>
    <p:sldLayoutId id="2147483949" r:id="rId3"/>
    <p:sldLayoutId id="2147483948" r:id="rId4"/>
    <p:sldLayoutId id="2147483947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89EBD"/>
          </a:solidFill>
          <a:latin typeface="Georgia"/>
          <a:ea typeface="ＭＳ Ｐゴシック" charset="0"/>
          <a:cs typeface="Georgi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80000"/>
        <a:buFont typeface="Wingdings" pitchFamily="2" charset="2"/>
        <a:buNone/>
        <a:defRPr sz="2000" baseline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457200" indent="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None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65000"/>
        <a:buFont typeface="Wingdings" pitchFamily="2" charset="2"/>
        <a:buChar char="o"/>
        <a:defRPr sz="2800">
          <a:solidFill>
            <a:schemeClr val="bg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80000"/>
        <a:buChar char="–"/>
        <a:defRPr sz="2800">
          <a:solidFill>
            <a:schemeClr val="bg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90000"/>
        <a:buChar char="»"/>
        <a:defRPr sz="2800">
          <a:solidFill>
            <a:schemeClr val="bg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OHA4DnDhMVE?feature=oembed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Georgia" panose="02040502050405020303" pitchFamily="18" charset="0"/>
              </a:rPr>
              <a:t>Healthcare</a:t>
            </a:r>
            <a:r>
              <a:rPr lang="en-GB" sz="3200" b="0" dirty="0">
                <a:latin typeface="Georgia" panose="02040502050405020303" pitchFamily="18" charset="0"/>
              </a:rPr>
              <a:t> is just for Biologists, right? </a:t>
            </a:r>
          </a:p>
        </p:txBody>
      </p:sp>
      <p:pic>
        <p:nvPicPr>
          <p:cNvPr id="10" name="Picture 9" descr="Qr code&#10;&#10;Description automatically generated">
            <a:extLst>
              <a:ext uri="{FF2B5EF4-FFF2-40B4-BE49-F238E27FC236}">
                <a16:creationId xmlns:a16="http://schemas.microsoft.com/office/drawing/2014/main" id="{D9DE5B5B-569C-6DDC-85DA-B591C4594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71750"/>
            <a:ext cx="1275606" cy="1275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073C86-4950-4BE0-78EC-4A844A8B2F48}"/>
              </a:ext>
            </a:extLst>
          </p:cNvPr>
          <p:cNvSpPr txBox="1"/>
          <p:nvPr/>
        </p:nvSpPr>
        <p:spPr>
          <a:xfrm>
            <a:off x="1547664" y="2624777"/>
            <a:ext cx="27363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dirty="0"/>
              <a:t>Scan QR code to join </a:t>
            </a:r>
            <a:r>
              <a:rPr lang="en-GB" sz="1400" b="0" dirty="0" err="1"/>
              <a:t>Mentimeter</a:t>
            </a:r>
            <a:r>
              <a:rPr lang="en-GB" sz="1400" b="0" dirty="0"/>
              <a:t> poll and answer the first question (if presentation is being delivered by University of Birmingham staff)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CAFFE2-E930-4DDC-91B3-F42097E66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F8C1EF2A-5BCE-4039-A368-67C337A71FBB}"/>
              </a:ext>
            </a:extLst>
          </p:cNvPr>
          <p:cNvSpPr txBox="1">
            <a:spLocks/>
          </p:cNvSpPr>
          <p:nvPr/>
        </p:nvSpPr>
        <p:spPr bwMode="auto">
          <a:xfrm>
            <a:off x="0" y="4472179"/>
            <a:ext cx="9097936" cy="119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C6B66"/>
              </a:buClr>
              <a:buSzPct val="80000"/>
              <a:buFont typeface="Wingdings" panose="05000000000000000000" pitchFamily="2" charset="2"/>
              <a:buNone/>
              <a:defRPr sz="2400" b="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C6B66"/>
              </a:buClr>
              <a:buNone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C6B66"/>
              </a:buClr>
              <a:buSzPct val="65000"/>
              <a:buFont typeface="Wingdings" panose="05000000000000000000" pitchFamily="2" charset="2"/>
              <a:buNone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C6B66"/>
              </a:buClr>
              <a:buSzPct val="80000"/>
              <a:buNone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C6B66"/>
              </a:buClr>
              <a:buSzPct val="90000"/>
              <a:buNone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1100" b="1" i="1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James White</a:t>
            </a:r>
          </a:p>
          <a:p>
            <a:r>
              <a:rPr lang="en-US" altLang="en-US" sz="1100" b="1" i="1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School of Chemical Engineering</a:t>
            </a:r>
          </a:p>
          <a:p>
            <a:r>
              <a:rPr lang="en-US" altLang="en-US" sz="1100" b="1" i="1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University of Birmingham</a:t>
            </a:r>
          </a:p>
        </p:txBody>
      </p:sp>
    </p:spTree>
    <p:extLst>
      <p:ext uri="{BB962C8B-B14F-4D97-AF65-F5344CB8AC3E}">
        <p14:creationId xmlns:p14="http://schemas.microsoft.com/office/powerpoint/2010/main" val="385588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Wrong!</a:t>
            </a:r>
            <a:endParaRPr lang="en-GB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95536" y="1203598"/>
            <a:ext cx="7772400" cy="2742009"/>
          </a:xfrm>
        </p:spPr>
        <p:txBody>
          <a:bodyPr/>
          <a:lstStyle/>
          <a:p>
            <a:r>
              <a:rPr lang="en-GB" sz="1800" dirty="0"/>
              <a:t>To develop a new drug, vaccine or treatment a wide range of expertise will be required. </a:t>
            </a:r>
            <a:endParaRPr lang="en-GB" dirty="0"/>
          </a:p>
          <a:p>
            <a:pPr lvl="1"/>
            <a:endParaRPr lang="en-GB" sz="800" dirty="0"/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5CF225-1F72-4B20-A022-4602C55232EE}"/>
              </a:ext>
            </a:extLst>
          </p:cNvPr>
          <p:cNvSpPr txBox="1"/>
          <p:nvPr/>
        </p:nvSpPr>
        <p:spPr>
          <a:xfrm>
            <a:off x="251520" y="1926138"/>
            <a:ext cx="47798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1800" b="0" dirty="0"/>
              <a:t>Expertise could include: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dirty="0"/>
              <a:t>Chemical Engineers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dirty="0"/>
              <a:t>Chemists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Biologists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Bio-medics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Clinicians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Lawyers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Accountants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Marketing Teams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sz="1600" b="0" dirty="0"/>
              <a:t>And many more ..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4CDB29-6B6C-4139-BBD1-1FF09C207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18" y="1926138"/>
            <a:ext cx="2778100" cy="18520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01CAE8-F38F-4A05-9ADD-6884E0107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8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Drug Development Process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873584" y="1203598"/>
            <a:ext cx="5294352" cy="2742009"/>
          </a:xfrm>
        </p:spPr>
        <p:txBody>
          <a:bodyPr/>
          <a:lstStyle/>
          <a:p>
            <a:r>
              <a:rPr lang="en-GB" sz="1800" dirty="0"/>
              <a:t>A drug is a chemical or biological substance that has some physiological or biochemical effect on the body</a:t>
            </a:r>
          </a:p>
          <a:p>
            <a:r>
              <a:rPr lang="en-GB" sz="1800" dirty="0"/>
              <a:t>Can take 10-15 years for a drug to go from development to market</a:t>
            </a:r>
          </a:p>
          <a:p>
            <a:r>
              <a:rPr lang="en-GB" sz="1800" dirty="0"/>
              <a:t>This process will cost around £500 million </a:t>
            </a:r>
          </a:p>
          <a:p>
            <a:r>
              <a:rPr lang="en-GB" sz="1800" dirty="0"/>
              <a:t>A very difficult process with a low success rate</a:t>
            </a:r>
          </a:p>
          <a:p>
            <a:endParaRPr lang="en-GB" dirty="0"/>
          </a:p>
          <a:p>
            <a:pPr lvl="1"/>
            <a:endParaRPr lang="en-GB" sz="800" dirty="0"/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3E0548-21E3-4C4B-9A03-A4E43B5F4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69851"/>
            <a:ext cx="2355920" cy="3003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35BC2D-6839-4FDB-BA02-7CF794073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3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four stages of drug development</a:t>
            </a:r>
            <a:endParaRPr lang="en-GB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95536" y="1203598"/>
            <a:ext cx="4536504" cy="2742009"/>
          </a:xfrm>
        </p:spPr>
        <p:txBody>
          <a:bodyPr/>
          <a:lstStyle/>
          <a:p>
            <a:r>
              <a:rPr lang="en-GB" sz="1800" dirty="0"/>
              <a:t>Stage 1: Drug Discovery</a:t>
            </a:r>
          </a:p>
          <a:p>
            <a:r>
              <a:rPr lang="en-GB" sz="1800" dirty="0"/>
              <a:t>Stage 2: Pre-clinical development </a:t>
            </a:r>
          </a:p>
          <a:p>
            <a:r>
              <a:rPr lang="en-GB" sz="1800" dirty="0"/>
              <a:t>Stage 3: Clinical development </a:t>
            </a:r>
          </a:p>
          <a:p>
            <a:pPr lvl="1"/>
            <a:r>
              <a:rPr lang="en-GB" sz="1400" dirty="0"/>
              <a:t>Phase 0: Effect on body</a:t>
            </a:r>
          </a:p>
          <a:p>
            <a:pPr lvl="1"/>
            <a:r>
              <a:rPr lang="en-GB" sz="1400" dirty="0"/>
              <a:t>Phase 1: Safety in humans</a:t>
            </a:r>
          </a:p>
          <a:p>
            <a:pPr lvl="1"/>
            <a:r>
              <a:rPr lang="en-GB" sz="1400" dirty="0"/>
              <a:t>Phase 2: Effectiveness at treating diseases </a:t>
            </a:r>
          </a:p>
          <a:p>
            <a:pPr lvl="1"/>
            <a:r>
              <a:rPr lang="en-GB" sz="1400" dirty="0"/>
              <a:t>Phase 3: Larger scale safety and effectiveness </a:t>
            </a:r>
          </a:p>
          <a:p>
            <a:pPr lvl="1"/>
            <a:r>
              <a:rPr lang="en-GB" sz="1400" dirty="0"/>
              <a:t>Phase 4: Long term safety</a:t>
            </a:r>
            <a:endParaRPr lang="en-GB" sz="1800" dirty="0"/>
          </a:p>
          <a:p>
            <a:r>
              <a:rPr lang="en-GB" sz="1800" dirty="0"/>
              <a:t>Regulatory approval </a:t>
            </a:r>
          </a:p>
          <a:p>
            <a:pPr lvl="1"/>
            <a:endParaRPr lang="en-GB" sz="1400" dirty="0"/>
          </a:p>
          <a:p>
            <a:pPr lvl="1"/>
            <a:endParaRPr lang="en-GB" sz="1400" dirty="0"/>
          </a:p>
          <a:p>
            <a:endParaRPr lang="en-GB" dirty="0"/>
          </a:p>
          <a:p>
            <a:pPr lvl="1"/>
            <a:endParaRPr lang="en-GB" sz="800" dirty="0"/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26" name="Picture 2" descr="Illustration showing the different stages involved in developing a drug. Image credit: Genome Research Limited ">
            <a:extLst>
              <a:ext uri="{FF2B5EF4-FFF2-40B4-BE49-F238E27FC236}">
                <a16:creationId xmlns:a16="http://schemas.microsoft.com/office/drawing/2014/main" id="{D33E51FE-8A82-4255-9334-8374CF13C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789" y="866721"/>
            <a:ext cx="2982752" cy="308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3C0403-9808-4879-A336-4AC13E653241}"/>
              </a:ext>
            </a:extLst>
          </p:cNvPr>
          <p:cNvSpPr txBox="1"/>
          <p:nvPr/>
        </p:nvSpPr>
        <p:spPr>
          <a:xfrm>
            <a:off x="5131859" y="3814802"/>
            <a:ext cx="3279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i="1" dirty="0"/>
              <a:t>Diagram from Genome Research Limited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14A684-8275-4DE9-BBFC-9565852B6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3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1: Drug Discovery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/>
              <a:t>Often takes place in universities </a:t>
            </a:r>
          </a:p>
          <a:p>
            <a:r>
              <a:rPr lang="en-GB" sz="1800" dirty="0"/>
              <a:t>Many compounds are tested to see if they have any therapeutic effect</a:t>
            </a:r>
          </a:p>
          <a:p>
            <a:r>
              <a:rPr lang="en-GB" sz="1800" dirty="0"/>
              <a:t>The target compound must be successful at treating the disease, safe, usable and capable of meeting clinical and commercial requirements</a:t>
            </a:r>
          </a:p>
          <a:p>
            <a:r>
              <a:rPr lang="en-GB" sz="1800" dirty="0"/>
              <a:t>Once a group of target compounds have been found, a series of experiments are conducted to find out more about the compound .</a:t>
            </a:r>
          </a:p>
          <a:p>
            <a:pPr lvl="1"/>
            <a:r>
              <a:rPr lang="en-GB" sz="1400" dirty="0"/>
              <a:t>E.g. </a:t>
            </a:r>
          </a:p>
          <a:p>
            <a:pPr marL="742950" lvl="1" indent="-285750">
              <a:buFontTx/>
              <a:buChar char="-"/>
            </a:pPr>
            <a:r>
              <a:rPr lang="en-GB" sz="1400" dirty="0"/>
              <a:t>Dosage		- Side effects</a:t>
            </a:r>
          </a:p>
          <a:p>
            <a:pPr marL="742950" lvl="1" indent="-285750">
              <a:buFontTx/>
              <a:buChar char="-"/>
            </a:pPr>
            <a:r>
              <a:rPr lang="en-GB" sz="1400" dirty="0"/>
              <a:t>Method of delivery  	- Interactions with other drugs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C4FAA81D-CFD4-4F68-B534-7125F63DB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87690B-4538-45A9-B669-C7EE3C46E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8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2: Preclinical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203598"/>
            <a:ext cx="6768752" cy="2742009"/>
          </a:xfrm>
        </p:spPr>
        <p:txBody>
          <a:bodyPr/>
          <a:lstStyle/>
          <a:p>
            <a:r>
              <a:rPr lang="en-GB" sz="1800" dirty="0"/>
              <a:t>This focuses on the drug’s toxicity and whether it will be safe to consume</a:t>
            </a:r>
          </a:p>
          <a:p>
            <a:r>
              <a:rPr lang="en-GB" sz="1800" dirty="0"/>
              <a:t>This is done with in vivo and in vitro methods:</a:t>
            </a:r>
          </a:p>
          <a:p>
            <a:pPr lvl="1"/>
            <a:r>
              <a:rPr lang="en-GB" dirty="0"/>
              <a:t>In vivo – Uses mice, rats and dogs</a:t>
            </a:r>
          </a:p>
          <a:p>
            <a:pPr lvl="1"/>
            <a:r>
              <a:rPr lang="en-GB" dirty="0"/>
              <a:t>In vitro – Uses laboratory techniques </a:t>
            </a:r>
          </a:p>
          <a:p>
            <a:r>
              <a:rPr lang="en-GB" sz="1800" dirty="0"/>
              <a:t>Usually this stage does not take too long. However, at this point detailed information on dosing and toxicity levels will be produced.</a:t>
            </a:r>
          </a:p>
          <a:p>
            <a:r>
              <a:rPr lang="en-GB" sz="1800" dirty="0"/>
              <a:t>The best delivery method (Oral, Topical, Intravenous, Inhalation) will be further investigated at this stage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5EBA9694-3163-4B02-9E53-F68B311C3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71950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34B7F0-666A-44F4-B8C5-59854B43B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4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3: Clinical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7614"/>
            <a:ext cx="4968552" cy="2742009"/>
          </a:xfrm>
        </p:spPr>
        <p:txBody>
          <a:bodyPr/>
          <a:lstStyle/>
          <a:p>
            <a:r>
              <a:rPr lang="en-GB" dirty="0"/>
              <a:t>Preclinical research answers basic questions about the drug’s safety, clinical trials are still required to see how the drug will react on people. </a:t>
            </a:r>
          </a:p>
          <a:p>
            <a:r>
              <a:rPr lang="en-GB" dirty="0"/>
              <a:t>To ensure the drug is safe, effective and delivered in the correct quantity, there are four keys phases to Clinical Development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B41924E7-5D47-4703-9D55-5B641AE93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F5A378-7FE1-48B7-83F1-4E171A9E6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73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Development - Phase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25885"/>
            <a:ext cx="7772400" cy="2742009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Who?</a:t>
            </a:r>
          </a:p>
          <a:p>
            <a:pPr marL="0" indent="0">
              <a:buNone/>
            </a:pPr>
            <a:r>
              <a:rPr lang="en-GB" sz="1800" dirty="0"/>
              <a:t>	20 to 100 healthy volunteers or people with the disease/ 	condition</a:t>
            </a:r>
          </a:p>
          <a:p>
            <a:pPr marL="0" indent="0">
              <a:buNone/>
            </a:pPr>
            <a:r>
              <a:rPr lang="en-GB" sz="1800" dirty="0"/>
              <a:t>How long?</a:t>
            </a:r>
          </a:p>
          <a:p>
            <a:pPr marL="0" indent="0">
              <a:buNone/>
            </a:pPr>
            <a:r>
              <a:rPr lang="en-GB" sz="1800" dirty="0"/>
              <a:t>	Several months</a:t>
            </a:r>
          </a:p>
          <a:p>
            <a:pPr marL="0" indent="0">
              <a:buNone/>
            </a:pPr>
            <a:r>
              <a:rPr lang="en-GB" sz="1800" dirty="0"/>
              <a:t>Why?</a:t>
            </a:r>
          </a:p>
          <a:p>
            <a:pPr marL="0" indent="0">
              <a:buNone/>
            </a:pPr>
            <a:r>
              <a:rPr lang="en-GB" sz="1800" dirty="0"/>
              <a:t>	Safety and dosage </a:t>
            </a:r>
          </a:p>
          <a:p>
            <a:pPr marL="0" indent="0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b="1" dirty="0"/>
              <a:t>Approximately 70% of drugs get through this stage 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58F5FD2-2086-4E75-804D-54EB424C3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386A46-F750-4D1C-961C-81B5BA59B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96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Development - Phase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25885"/>
            <a:ext cx="7772400" cy="2742009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Who?</a:t>
            </a:r>
          </a:p>
          <a:p>
            <a:pPr marL="0" indent="0">
              <a:buNone/>
            </a:pPr>
            <a:r>
              <a:rPr lang="en-GB" sz="1800" dirty="0"/>
              <a:t>	Up to several hundred people with the disease / condition</a:t>
            </a:r>
          </a:p>
          <a:p>
            <a:pPr marL="0" indent="0">
              <a:buNone/>
            </a:pPr>
            <a:r>
              <a:rPr lang="en-GB" sz="1800" dirty="0"/>
              <a:t>How long?</a:t>
            </a:r>
          </a:p>
          <a:p>
            <a:pPr marL="0" indent="0">
              <a:buNone/>
            </a:pPr>
            <a:r>
              <a:rPr lang="en-GB" sz="1800" dirty="0"/>
              <a:t>	Several months to 2 years </a:t>
            </a:r>
          </a:p>
          <a:p>
            <a:pPr marL="0" indent="0">
              <a:buNone/>
            </a:pPr>
            <a:r>
              <a:rPr lang="en-GB" sz="1800" dirty="0"/>
              <a:t>Why?</a:t>
            </a:r>
          </a:p>
          <a:p>
            <a:pPr marL="0" indent="0">
              <a:buNone/>
            </a:pPr>
            <a:r>
              <a:rPr lang="en-GB" sz="1800" dirty="0"/>
              <a:t>	Efficiency and side effects</a:t>
            </a:r>
          </a:p>
          <a:p>
            <a:pPr marL="0" indent="0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b="1" dirty="0"/>
              <a:t>Approximately 33% of drugs get through this stage 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E5545298-C638-4E71-8AA0-48436CBFD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A9050C-DD1C-4A28-B7E7-0A401BCF3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34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Development - Phase 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25885"/>
            <a:ext cx="7772400" cy="2742009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Who?</a:t>
            </a:r>
          </a:p>
          <a:p>
            <a:pPr marL="0" indent="0">
              <a:buNone/>
            </a:pPr>
            <a:r>
              <a:rPr lang="en-GB" sz="1800" dirty="0"/>
              <a:t>	300 to 3000 people with the disease/ condition</a:t>
            </a:r>
          </a:p>
          <a:p>
            <a:pPr marL="0" indent="0">
              <a:buNone/>
            </a:pPr>
            <a:r>
              <a:rPr lang="en-GB" sz="1800" dirty="0"/>
              <a:t>How long?</a:t>
            </a:r>
          </a:p>
          <a:p>
            <a:pPr marL="0" indent="0">
              <a:buNone/>
            </a:pPr>
            <a:r>
              <a:rPr lang="en-GB" sz="1800" dirty="0"/>
              <a:t>	1 to 4 years</a:t>
            </a:r>
          </a:p>
          <a:p>
            <a:pPr marL="0" indent="0">
              <a:buNone/>
            </a:pPr>
            <a:r>
              <a:rPr lang="en-GB" sz="1800" dirty="0"/>
              <a:t>Why?</a:t>
            </a:r>
          </a:p>
          <a:p>
            <a:pPr marL="0" indent="0">
              <a:buNone/>
            </a:pPr>
            <a:r>
              <a:rPr lang="en-GB" sz="1800" dirty="0"/>
              <a:t>	Treatment success and monitoring of adverse reactions </a:t>
            </a:r>
          </a:p>
          <a:p>
            <a:pPr marL="0" indent="0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b="1" dirty="0"/>
              <a:t>Approximately 25-30% of drugs get through this stage  </a:t>
            </a:r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64835D9C-952B-4584-BCC1-F6BC34DCC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4810A7-1EAB-46A1-A86F-C0AB97AE8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59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Development - Phase 4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25885"/>
            <a:ext cx="7772400" cy="2742009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Who?</a:t>
            </a:r>
          </a:p>
          <a:p>
            <a:pPr marL="0" indent="0">
              <a:buNone/>
            </a:pPr>
            <a:r>
              <a:rPr lang="en-GB" sz="1800" dirty="0"/>
              <a:t>	Several thousand volunteers who have the disease / condition </a:t>
            </a:r>
          </a:p>
          <a:p>
            <a:pPr marL="0" indent="0">
              <a:buNone/>
            </a:pPr>
            <a:r>
              <a:rPr lang="en-GB" sz="1800" dirty="0"/>
              <a:t>How long?</a:t>
            </a:r>
          </a:p>
          <a:p>
            <a:pPr marL="0" indent="0">
              <a:buNone/>
            </a:pPr>
            <a:r>
              <a:rPr lang="en-GB" sz="1800" dirty="0"/>
              <a:t>	Several years</a:t>
            </a:r>
          </a:p>
          <a:p>
            <a:pPr marL="0" indent="0">
              <a:buNone/>
            </a:pPr>
            <a:r>
              <a:rPr lang="en-GB" sz="1800" dirty="0"/>
              <a:t>Why?</a:t>
            </a:r>
          </a:p>
          <a:p>
            <a:pPr marL="0" indent="0">
              <a:buNone/>
            </a:pPr>
            <a:r>
              <a:rPr lang="en-GB" sz="1800" dirty="0"/>
              <a:t>	Safety and effectiveness. Post-market safety monitoring is 	required after the drug has been approved. 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C7B65C9D-7EA0-4D4B-A0E6-95F2C4998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F4E378-2A3B-4AFD-8E3F-9FBBF2C00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89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6552728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Only </a:t>
            </a:r>
            <a:r>
              <a:rPr lang="en-GB" sz="3600" b="1" dirty="0">
                <a:latin typeface="Georgia" panose="02040502050405020303" pitchFamily="18" charset="0"/>
              </a:rPr>
              <a:t>1 in 5000 </a:t>
            </a:r>
            <a:r>
              <a:rPr lang="en-GB" sz="3600" dirty="0">
                <a:latin typeface="Georgia" panose="02040502050405020303" pitchFamily="18" charset="0"/>
              </a:rPr>
              <a:t>drugs survive the process to become approved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2ED9C5-ADC9-4435-9662-93308100D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8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07D0-1F94-4266-BD0C-59B0D6FF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we make drugs?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96FA-814E-40A3-A9DC-0AD87DE9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3848" y="1125885"/>
            <a:ext cx="4964088" cy="2742009"/>
          </a:xfrm>
        </p:spPr>
        <p:txBody>
          <a:bodyPr/>
          <a:lstStyle/>
          <a:p>
            <a:pPr>
              <a:buFontTx/>
              <a:buChar char="-"/>
            </a:pPr>
            <a:r>
              <a:rPr lang="en-GB" sz="1800" dirty="0"/>
              <a:t>Drugs are made from a complicated chemical synthesis process</a:t>
            </a:r>
          </a:p>
          <a:p>
            <a:pPr>
              <a:buFontTx/>
              <a:buChar char="-"/>
            </a:pPr>
            <a:r>
              <a:rPr lang="en-GB" sz="1800" dirty="0"/>
              <a:t>This involves techniques such as distillation, reflux, separation and crystallisation</a:t>
            </a:r>
          </a:p>
          <a:p>
            <a:pPr>
              <a:buFontTx/>
              <a:buChar char="-"/>
            </a:pPr>
            <a:r>
              <a:rPr lang="en-GB" sz="1800" dirty="0"/>
              <a:t>There are large challenges associated with scaling up drug manufacture from test tube scale to mass production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4" descr="A picture containing electronics, tube, indoor, glass&#10;&#10;Description automatically generated">
            <a:extLst>
              <a:ext uri="{FF2B5EF4-FFF2-40B4-BE49-F238E27FC236}">
                <a16:creationId xmlns:a16="http://schemas.microsoft.com/office/drawing/2014/main" id="{5B22E5B6-CB76-483C-5D89-701645E1E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70545"/>
            <a:ext cx="2193890" cy="3202409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C1E48AAC-A6D3-4DFD-B387-8F258AFB1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40E1AA-86E5-4497-87E0-240208B1A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8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Aspirin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9BEF0-0F7B-C855-F366-3502D36AF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760" y="1347614"/>
            <a:ext cx="5756176" cy="2742009"/>
          </a:xfrm>
        </p:spPr>
        <p:txBody>
          <a:bodyPr/>
          <a:lstStyle/>
          <a:p>
            <a:r>
              <a:rPr lang="en-GB" dirty="0"/>
              <a:t>Aspirin is used to reduce pain, fever or inflammation </a:t>
            </a:r>
          </a:p>
          <a:p>
            <a:r>
              <a:rPr lang="en-GB" dirty="0"/>
              <a:t>Further benefits include being a blood thinner</a:t>
            </a:r>
          </a:p>
          <a:p>
            <a:r>
              <a:rPr lang="en-GB" dirty="0"/>
              <a:t>Chemical name is acetylsalicylic acid, C</a:t>
            </a:r>
            <a:r>
              <a:rPr lang="en-GB" baseline="-25000" dirty="0"/>
              <a:t>9</a:t>
            </a:r>
            <a:r>
              <a:rPr lang="en-GB" dirty="0"/>
              <a:t>H</a:t>
            </a:r>
            <a:r>
              <a:rPr lang="en-GB" baseline="-25000" dirty="0"/>
              <a:t>8</a:t>
            </a:r>
            <a:r>
              <a:rPr lang="en-GB" dirty="0"/>
              <a:t>O</a:t>
            </a:r>
            <a:r>
              <a:rPr lang="en-GB" baseline="-25000" dirty="0"/>
              <a:t>4</a:t>
            </a:r>
          </a:p>
          <a:p>
            <a:r>
              <a:rPr lang="en-GB" dirty="0"/>
              <a:t>Aspirin can be made by a two stage process starting from the oil of wintergreen</a:t>
            </a:r>
          </a:p>
          <a:p>
            <a:r>
              <a:rPr lang="en-GB" dirty="0"/>
              <a:t>The first stage involves a hydrolysis followed by an esterification process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 descr="A picture containing accessory, necklet, enamel&#10;&#10;Description automatically generated">
            <a:extLst>
              <a:ext uri="{FF2B5EF4-FFF2-40B4-BE49-F238E27FC236}">
                <a16:creationId xmlns:a16="http://schemas.microsoft.com/office/drawing/2014/main" id="{03A5D39B-64E5-DA0D-4F74-A3DC2AAC0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4" t="19201" r="41600" b="13601"/>
          <a:stretch/>
        </p:blipFill>
        <p:spPr>
          <a:xfrm>
            <a:off x="395536" y="1059582"/>
            <a:ext cx="1872208" cy="3240360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6AA5CB9-52B8-4C36-B996-58DFF0139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086146-8F4C-4B42-9C33-DBA5BB7D4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56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Synthesis of Aspirin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9BEF0-0F7B-C855-F366-3502D36AF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7614"/>
            <a:ext cx="7772400" cy="274200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Stage 1 – Preparation of 2-hydroxybenzoic acid</a:t>
            </a:r>
          </a:p>
          <a:p>
            <a:pPr marL="0" indent="0">
              <a:buNone/>
            </a:pPr>
            <a:r>
              <a:rPr lang="en-GB" dirty="0"/>
              <a:t>Stage 2 – Preparation of aspirin </a:t>
            </a:r>
          </a:p>
          <a:p>
            <a:pPr marL="0" indent="0">
              <a:buNone/>
            </a:pPr>
            <a:r>
              <a:rPr lang="en-GB" dirty="0"/>
              <a:t>Stage 3 – Recrystallisation</a:t>
            </a:r>
          </a:p>
          <a:p>
            <a:pPr marL="0" indent="0">
              <a:buNone/>
            </a:pPr>
            <a:r>
              <a:rPr lang="en-GB" dirty="0"/>
              <a:t>Stage 4 – Chromatography </a:t>
            </a:r>
          </a:p>
          <a:p>
            <a:pPr marL="0" indent="0">
              <a:buNone/>
            </a:pPr>
            <a:r>
              <a:rPr lang="en-GB" dirty="0"/>
              <a:t>Stage 5 – Melting Point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This process focusses on practical skills to make the aspirin, then testing methods to determine impurities</a:t>
            </a:r>
          </a:p>
        </p:txBody>
      </p:sp>
      <p:pic>
        <p:nvPicPr>
          <p:cNvPr id="11" name="Picture 10" descr="A picture containing toy&#10;&#10;Description automatically generated">
            <a:extLst>
              <a:ext uri="{FF2B5EF4-FFF2-40B4-BE49-F238E27FC236}">
                <a16:creationId xmlns:a16="http://schemas.microsoft.com/office/drawing/2014/main" id="{41D4A3B1-D658-6042-1A09-0976C0FAF0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17800" r="21970" b="12201"/>
          <a:stretch/>
        </p:blipFill>
        <p:spPr>
          <a:xfrm>
            <a:off x="6084168" y="205005"/>
            <a:ext cx="2808312" cy="2127509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AC10785C-41A6-40F0-80E8-920CCB249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2632DA-DB7A-4309-9663-D9481F96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94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Stage 1: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Preparation of 2-hydrobenzoic acid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951BC4-0257-4FCD-A638-6A8E73D0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Techniques – Reflux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4097796-ED3A-CACC-FC72-A2352157A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67494"/>
            <a:ext cx="1782047" cy="2741612"/>
          </a:xfr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6192688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To speed up the rate of a reaction, the reaction mixture is often heated</a:t>
            </a:r>
          </a:p>
          <a:p>
            <a:pPr>
              <a:buFontTx/>
              <a:buChar char="-"/>
            </a:pPr>
            <a:r>
              <a:rPr lang="en-GB" sz="1800" kern="0" dirty="0"/>
              <a:t>However, as many organic compounds have low boiling points this leads to a large volume of the reagents being lost as vapour</a:t>
            </a:r>
          </a:p>
          <a:p>
            <a:pPr>
              <a:buFontTx/>
              <a:buChar char="-"/>
            </a:pPr>
            <a:r>
              <a:rPr lang="en-GB" sz="1800" kern="0" dirty="0"/>
              <a:t>A Liebig condenser uses a cold water jacket to condense the vapours so they fall back into the reaction vessel</a:t>
            </a:r>
          </a:p>
          <a:p>
            <a:pPr>
              <a:buFontTx/>
              <a:buChar char="-"/>
            </a:pPr>
            <a:r>
              <a:rPr lang="en-GB" sz="1800" kern="0" dirty="0"/>
              <a:t>This means less reagent is lost and a higher product yield is achieved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CBD38-868F-3CA2-0A9B-367843F61A1D}"/>
              </a:ext>
            </a:extLst>
          </p:cNvPr>
          <p:cNvSpPr txBox="1"/>
          <p:nvPr/>
        </p:nvSpPr>
        <p:spPr>
          <a:xfrm>
            <a:off x="6516216" y="3019198"/>
            <a:ext cx="41044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0" i="1" dirty="0"/>
              <a:t>Diagram from Wikipedia </a:t>
            </a:r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90078ED0-79E3-4488-939D-497ECD6DE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EBBF95-81C1-42C7-B6AC-AC4D90967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57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Techniques – Industry Application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5904656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Reflux is often used on a very large scale in industry </a:t>
            </a:r>
          </a:p>
          <a:p>
            <a:pPr>
              <a:buFontTx/>
              <a:buChar char="-"/>
            </a:pPr>
            <a:r>
              <a:rPr lang="en-GB" sz="1800" kern="0" dirty="0"/>
              <a:t>Distillation is a technique used to separate two fluids by exploiting differences in melting points</a:t>
            </a:r>
          </a:p>
          <a:p>
            <a:pPr>
              <a:buFontTx/>
              <a:buChar char="-"/>
            </a:pPr>
            <a:r>
              <a:rPr lang="en-GB" sz="1800" kern="0" dirty="0"/>
              <a:t>Reflux plays a key role in distillation</a:t>
            </a:r>
          </a:p>
          <a:p>
            <a:pPr>
              <a:buFontTx/>
              <a:buChar char="-"/>
            </a:pPr>
            <a:r>
              <a:rPr lang="en-GB" sz="1800" kern="0" dirty="0"/>
              <a:t>The reflux ratio determines how much of the vapour is condensed and readded to the distillation column</a:t>
            </a:r>
          </a:p>
          <a:p>
            <a:pPr>
              <a:buFontTx/>
              <a:buChar char="-"/>
            </a:pPr>
            <a:r>
              <a:rPr lang="en-GB" sz="1800" kern="0" dirty="0"/>
              <a:t>The size of the column and the required reflux ratio will depend on the fluids that are being separated</a:t>
            </a:r>
          </a:p>
          <a:p>
            <a:pPr>
              <a:buFontTx/>
              <a:buChar char="-"/>
            </a:pPr>
            <a:r>
              <a:rPr lang="en-GB" sz="1800" kern="0" dirty="0"/>
              <a:t>This is often utilised in the petrochemical industry to fraction off different grades of crude oil </a:t>
            </a:r>
          </a:p>
        </p:txBody>
      </p:sp>
      <p:pic>
        <p:nvPicPr>
          <p:cNvPr id="16" name="Picture 15" descr="A factory with smoke coming out of it&#10;&#10;Description automatically generated with medium confidence">
            <a:extLst>
              <a:ext uri="{FF2B5EF4-FFF2-40B4-BE49-F238E27FC236}">
                <a16:creationId xmlns:a16="http://schemas.microsoft.com/office/drawing/2014/main" id="{56A50A68-47E8-8946-F2A2-BB4BB159F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840135"/>
            <a:ext cx="2325659" cy="3511289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9B8DB84C-0317-49C5-A77D-97F977DEE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92E8DD-194A-4179-9B30-FEB60ED33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77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Stage 2: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Preparation of aspirin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07AA98-94D3-44CF-9154-83FDEE3CC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 Techniques – Crystallisation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6192688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Crystallisation is the process by which a solid forms, within which the atoms form a highly organised structure known as a crystal. </a:t>
            </a:r>
          </a:p>
          <a:p>
            <a:pPr>
              <a:buFontTx/>
              <a:buChar char="-"/>
            </a:pPr>
            <a:r>
              <a:rPr lang="en-GB" sz="1800" kern="0" dirty="0"/>
              <a:t>The attributes of the crystal formed depend greatly on the temperature, air pressure, concentration and agitation.</a:t>
            </a:r>
          </a:p>
          <a:p>
            <a:pPr>
              <a:buFontTx/>
              <a:buChar char="-"/>
            </a:pPr>
            <a:r>
              <a:rPr lang="en-GB" sz="1800" kern="0" dirty="0"/>
              <a:t>Crystallisation is a crucial step in industry to produce granulated sugar, table salt and fertilisers.</a:t>
            </a:r>
          </a:p>
          <a:p>
            <a:pPr>
              <a:buFontTx/>
              <a:buChar char="-"/>
            </a:pPr>
            <a:r>
              <a:rPr lang="en-GB" sz="1800" kern="0" dirty="0"/>
              <a:t>There are two key stages to crystallisation, first the nucleation then crystal growth.  </a:t>
            </a:r>
          </a:p>
        </p:txBody>
      </p:sp>
      <p:pic>
        <p:nvPicPr>
          <p:cNvPr id="12" name="Picture 11" descr="A close-up of a crystal&#10;&#10;Description automatically generated with medium confidence">
            <a:extLst>
              <a:ext uri="{FF2B5EF4-FFF2-40B4-BE49-F238E27FC236}">
                <a16:creationId xmlns:a16="http://schemas.microsoft.com/office/drawing/2014/main" id="{B002E487-B8F4-68F0-3222-98E7DC0EF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17" y="222195"/>
            <a:ext cx="2456775" cy="1995686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144FE598-3CAA-4AB0-9789-561DB5926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9AA14D-DC3E-4176-93F1-EDD3BAC80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6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Stage 3: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Recrystallisation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768D70-8D68-42A4-869A-D5A70E007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1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 Techniques – Solubility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2555776" y="1269901"/>
            <a:ext cx="5688632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Solvents will dissolve like solutes</a:t>
            </a:r>
          </a:p>
          <a:p>
            <a:pPr>
              <a:buFontTx/>
              <a:buChar char="-"/>
            </a:pPr>
            <a:r>
              <a:rPr lang="en-GB" sz="1800" kern="0" dirty="0"/>
              <a:t>For example, as water is a polar molecule, water is a good solvent for other polar molecules</a:t>
            </a:r>
          </a:p>
          <a:p>
            <a:pPr>
              <a:buFontTx/>
              <a:buChar char="-"/>
            </a:pPr>
            <a:r>
              <a:rPr lang="en-GB" sz="1800" kern="0" dirty="0"/>
              <a:t>In this case we are looking to dissolve a hydrocarbon so, using a hydrocarbon as a solvent will be most effective. </a:t>
            </a:r>
          </a:p>
          <a:p>
            <a:pPr>
              <a:buFontTx/>
              <a:buChar char="-"/>
            </a:pPr>
            <a:r>
              <a:rPr lang="en-GB" sz="1800" kern="0" dirty="0"/>
              <a:t>Ethanol is considered a useful pretty universal solvent. Its molecular structure allows for it to dissolve polar, hydrophilic and nonpolar and hydrophobic compounds. </a:t>
            </a:r>
          </a:p>
        </p:txBody>
      </p:sp>
      <p:pic>
        <p:nvPicPr>
          <p:cNvPr id="9" name="Picture 8" descr="A picture containing black&#10;&#10;Description automatically generated">
            <a:extLst>
              <a:ext uri="{FF2B5EF4-FFF2-40B4-BE49-F238E27FC236}">
                <a16:creationId xmlns:a16="http://schemas.microsoft.com/office/drawing/2014/main" id="{D7A930DA-1F3F-1256-D937-B9F109883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31590"/>
            <a:ext cx="2088232" cy="3144080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DB97BB0B-A52A-4640-A70C-BDCF5FFB2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170D51-5CF9-4E9C-9804-9D05526E0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65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Stage 4: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Chromatography 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9435F4-5E29-4B2C-B390-EE1B958FB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5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4 Techniques – Chromatography (TLC)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7848872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Chromatography is used to separate mixtures into their individual components</a:t>
            </a:r>
          </a:p>
          <a:p>
            <a:pPr>
              <a:buFontTx/>
              <a:buChar char="-"/>
            </a:pPr>
            <a:r>
              <a:rPr lang="en-GB" sz="1800" kern="0" dirty="0"/>
              <a:t>There are two phases involved the </a:t>
            </a:r>
            <a:r>
              <a:rPr lang="en-GB" sz="1800" b="1" kern="0" dirty="0"/>
              <a:t>stationary phase</a:t>
            </a:r>
            <a:r>
              <a:rPr lang="en-GB" sz="1800" kern="0" dirty="0"/>
              <a:t> and the </a:t>
            </a:r>
            <a:r>
              <a:rPr lang="en-GB" sz="1800" b="1" kern="0" dirty="0"/>
              <a:t>mobile phase </a:t>
            </a:r>
          </a:p>
          <a:p>
            <a:pPr>
              <a:buFontTx/>
              <a:buChar char="-"/>
            </a:pPr>
            <a:r>
              <a:rPr lang="en-GB" sz="1800" kern="0" dirty="0"/>
              <a:t>The mixture is then dissolved in the mobile phase.</a:t>
            </a:r>
          </a:p>
          <a:p>
            <a:pPr>
              <a:buFontTx/>
              <a:buChar char="-"/>
            </a:pPr>
            <a:r>
              <a:rPr lang="en-GB" sz="1800" kern="0" dirty="0"/>
              <a:t>This phase will flow through the stationary phase, and will carry the components of the mixture with it.</a:t>
            </a:r>
          </a:p>
          <a:p>
            <a:pPr>
              <a:buFontTx/>
              <a:buChar char="-"/>
            </a:pPr>
            <a:r>
              <a:rPr lang="en-GB" sz="1800" kern="0" dirty="0"/>
              <a:t>The stationary phase for TLC often contains a UV sensitive fluorescence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C0B21293-F483-490F-B417-478BA8FA3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A6F16D-AC9B-4EBA-8C80-4086EF642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47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4 Techniques – Industry Application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6629720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780" kern="0" dirty="0"/>
              <a:t>Knowing what compounds are within a product, especially in medication is crucial to ensure the medication is safe and effective</a:t>
            </a:r>
          </a:p>
          <a:p>
            <a:pPr>
              <a:buFontTx/>
              <a:buChar char="-"/>
            </a:pPr>
            <a:r>
              <a:rPr lang="en-GB" sz="1780" kern="0" dirty="0"/>
              <a:t>Other analysis techniques such as IR and mass spectrometry can all be utilised to quality control medication </a:t>
            </a:r>
          </a:p>
          <a:p>
            <a:pPr>
              <a:buFontTx/>
              <a:buChar char="-"/>
            </a:pPr>
            <a:r>
              <a:rPr lang="en-GB" sz="1780" kern="0" dirty="0"/>
              <a:t>In batch production, a sample will often be taken from each batch to ensure quality</a:t>
            </a:r>
          </a:p>
          <a:p>
            <a:pPr>
              <a:buFontTx/>
              <a:buChar char="-"/>
            </a:pPr>
            <a:r>
              <a:rPr lang="en-GB" sz="1780" kern="0" dirty="0"/>
              <a:t>It is more difficult to do this with continuous manufacturing, samples are often taken from the line for testing, or inline quality testing methods are used</a:t>
            </a:r>
          </a:p>
        </p:txBody>
      </p:sp>
      <p:pic>
        <p:nvPicPr>
          <p:cNvPr id="9" name="Picture 8" descr="A picture containing person, green&#10;&#10;Description automatically generated">
            <a:extLst>
              <a:ext uri="{FF2B5EF4-FFF2-40B4-BE49-F238E27FC236}">
                <a16:creationId xmlns:a16="http://schemas.microsoft.com/office/drawing/2014/main" id="{E81A0D1E-AA74-6A36-6471-7B5B79DEC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813" y="987574"/>
            <a:ext cx="2046683" cy="3075806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231866EE-343E-4A3F-A6E8-60129DC27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B85EAD-F41B-41A7-B8C7-42B2615EE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31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Stage 5: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Melting Point  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0F45F3-9CA3-4685-8E05-FC5939DCE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5 Techniques – Melting Point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7848872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It is crucial for any medication that we produce to be as pure as possible</a:t>
            </a:r>
          </a:p>
          <a:p>
            <a:pPr>
              <a:buFontTx/>
              <a:buChar char="-"/>
            </a:pPr>
            <a:r>
              <a:rPr lang="en-GB" sz="1800" kern="0" dirty="0"/>
              <a:t>Any impurity in the medication could stop it working, or could harm the patient</a:t>
            </a:r>
          </a:p>
          <a:p>
            <a:pPr>
              <a:buFontTx/>
              <a:buChar char="-"/>
            </a:pPr>
            <a:r>
              <a:rPr lang="en-GB" sz="1800" kern="0" dirty="0"/>
              <a:t>One way of testing the purity of the aspirin produced is through melting point analysis </a:t>
            </a:r>
          </a:p>
          <a:p>
            <a:pPr>
              <a:buFontTx/>
              <a:buChar char="-"/>
            </a:pPr>
            <a:r>
              <a:rPr lang="en-GB" sz="1800" kern="0" dirty="0"/>
              <a:t>By recording the melting point temperature this can be compared to the melting point of pure aspirin </a:t>
            </a:r>
          </a:p>
          <a:p>
            <a:pPr>
              <a:buFontTx/>
              <a:buChar char="-"/>
            </a:pPr>
            <a:r>
              <a:rPr lang="en-GB" sz="1800" kern="0" dirty="0"/>
              <a:t>The bigger the difference in melting point, the more impure the </a:t>
            </a:r>
            <a:r>
              <a:rPr lang="en-GB" sz="1800" kern="0"/>
              <a:t>aspirin sample is</a:t>
            </a:r>
            <a:endParaRPr lang="en-GB" sz="1800" kern="0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FCD6D8B6-D07E-4BBE-AD8A-3599D31C7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114071-A662-4457-9749-25EE36CC2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63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5 Techniques – Industry Application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4824536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780" kern="0" dirty="0"/>
              <a:t>In industry the purity of a drug can be measured through UV spectroscopy techniques. </a:t>
            </a:r>
          </a:p>
          <a:p>
            <a:pPr>
              <a:buFontTx/>
              <a:buChar char="-"/>
            </a:pPr>
            <a:r>
              <a:rPr lang="en-GB" sz="1780" kern="0" dirty="0"/>
              <a:t>To ensure that the produced medication is up to standard it needs to undergo:</a:t>
            </a:r>
          </a:p>
          <a:p>
            <a:pPr lvl="1">
              <a:buFontTx/>
              <a:buChar char="-"/>
            </a:pPr>
            <a:r>
              <a:rPr lang="en-GB" sz="1380" kern="0" dirty="0"/>
              <a:t> Sterility Testing</a:t>
            </a:r>
          </a:p>
          <a:p>
            <a:pPr lvl="1">
              <a:buFontTx/>
              <a:buChar char="-"/>
            </a:pPr>
            <a:r>
              <a:rPr lang="en-GB" sz="1380" kern="0" dirty="0"/>
              <a:t> Bacteriostasis / </a:t>
            </a:r>
            <a:r>
              <a:rPr lang="en-GB" sz="1380" kern="0" dirty="0" err="1"/>
              <a:t>Fungistasis</a:t>
            </a:r>
            <a:r>
              <a:rPr lang="en-GB" sz="1380" kern="0" dirty="0"/>
              <a:t> Testing</a:t>
            </a:r>
          </a:p>
          <a:p>
            <a:pPr lvl="1">
              <a:buFontTx/>
              <a:buChar char="-"/>
            </a:pPr>
            <a:r>
              <a:rPr lang="en-GB" sz="1380" kern="0" dirty="0"/>
              <a:t>Vaporized Hydrogen Peroxide Ingress Testing </a:t>
            </a:r>
          </a:p>
        </p:txBody>
      </p:sp>
      <p:pic>
        <p:nvPicPr>
          <p:cNvPr id="10" name="Picture 9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47F151AD-CE7B-C008-A6F5-7B00AFB3A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06" y="1131590"/>
            <a:ext cx="2975445" cy="1983630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D99300D1-B695-4E0D-A5F5-385952254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EADBD0-AE37-4135-8E7B-822E4F4AA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11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Tablet Making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4824536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kern="0" dirty="0"/>
              <a:t>After these five stages you should be left with powdered aspirin</a:t>
            </a:r>
          </a:p>
          <a:p>
            <a:pPr>
              <a:buFontTx/>
              <a:buChar char="-"/>
            </a:pPr>
            <a:r>
              <a:rPr lang="en-GB" kern="0" dirty="0"/>
              <a:t>However, this is not the form we are used to seeing aspirin</a:t>
            </a:r>
          </a:p>
          <a:p>
            <a:pPr>
              <a:buFontTx/>
              <a:buChar char="-"/>
            </a:pPr>
            <a:r>
              <a:rPr lang="en-GB" kern="0" dirty="0"/>
              <a:t>We need to take our powder and make a tablet</a:t>
            </a:r>
          </a:p>
          <a:p>
            <a:pPr>
              <a:buFontTx/>
              <a:buChar char="-"/>
            </a:pPr>
            <a:r>
              <a:rPr lang="en-GB" kern="0" dirty="0"/>
              <a:t>This requires another stage or processing and more chemicals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483B57-3918-D4B7-A23B-64E9C9C6D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4157"/>
            <a:ext cx="2364984" cy="3420380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9110C5-42BA-4FF7-B31C-F6A0B30E3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935456-021D-476C-AC1D-64FC6CEC8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94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Now the step for the chemical engineers!   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744539-A305-4D69-B60C-986A4A251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Tablet Making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1269901"/>
            <a:ext cx="8352928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kern="0" dirty="0"/>
              <a:t>The active ingredient (e.g. aspirin) often only makes up only a few micrograms of the tablet</a:t>
            </a:r>
          </a:p>
          <a:p>
            <a:pPr marL="0" indent="0">
              <a:buNone/>
            </a:pPr>
            <a:endParaRPr lang="en-GB" kern="0" dirty="0"/>
          </a:p>
          <a:p>
            <a:pPr>
              <a:buFontTx/>
              <a:buChar char="-"/>
            </a:pPr>
            <a:r>
              <a:rPr lang="en-GB" kern="0" dirty="0"/>
              <a:t>But what makes up the rest of </a:t>
            </a:r>
          </a:p>
          <a:p>
            <a:pPr marL="0" indent="0">
              <a:buNone/>
            </a:pPr>
            <a:r>
              <a:rPr lang="en-GB" kern="0" dirty="0"/>
              <a:t>     the tablet?</a:t>
            </a:r>
          </a:p>
        </p:txBody>
      </p:sp>
      <p:pic>
        <p:nvPicPr>
          <p:cNvPr id="10" name="Picture 9" descr="A picture containing indoor&#10;&#10;Description automatically generated">
            <a:extLst>
              <a:ext uri="{FF2B5EF4-FFF2-40B4-BE49-F238E27FC236}">
                <a16:creationId xmlns:a16="http://schemas.microsoft.com/office/drawing/2014/main" id="{9A25E86D-B8BE-DAE5-41AD-4D4D1DFA5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99" y="1779662"/>
            <a:ext cx="3065537" cy="2043691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D72D240-C286-42FE-B335-212DA4337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3AFFA8-FEA4-4B29-8FDA-A03451FFD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24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Recipe to make a tablet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981869"/>
            <a:ext cx="7848872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sz="1800" kern="0" dirty="0"/>
              <a:t>Active Ingredient </a:t>
            </a:r>
          </a:p>
          <a:p>
            <a:pPr>
              <a:buFontTx/>
              <a:buChar char="-"/>
            </a:pPr>
            <a:r>
              <a:rPr lang="en-GB" sz="1800" kern="0" dirty="0"/>
              <a:t>Bulking Agent</a:t>
            </a:r>
          </a:p>
          <a:p>
            <a:pPr lvl="1">
              <a:buFontTx/>
              <a:buChar char="-"/>
            </a:pPr>
            <a:r>
              <a:rPr lang="en-GB" sz="1400" kern="0" dirty="0"/>
              <a:t> Increases the volume of the tablet to an acceptable size</a:t>
            </a:r>
          </a:p>
          <a:p>
            <a:pPr>
              <a:buFontTx/>
              <a:buChar char="-"/>
            </a:pPr>
            <a:r>
              <a:rPr lang="en-GB" sz="1800" kern="0" dirty="0"/>
              <a:t>Binding Agent</a:t>
            </a:r>
          </a:p>
          <a:p>
            <a:pPr lvl="1">
              <a:buFontTx/>
              <a:buChar char="-"/>
            </a:pPr>
            <a:r>
              <a:rPr lang="en-GB" sz="1400" kern="0" dirty="0"/>
              <a:t> Allows for the different ingredients in the tablet to bind together</a:t>
            </a:r>
          </a:p>
          <a:p>
            <a:pPr>
              <a:buFontTx/>
              <a:buChar char="-"/>
            </a:pPr>
            <a:r>
              <a:rPr lang="en-GB" sz="1800" kern="0" dirty="0"/>
              <a:t>Flowing Agent</a:t>
            </a:r>
          </a:p>
          <a:p>
            <a:pPr lvl="1">
              <a:buFontTx/>
              <a:buChar char="-"/>
            </a:pPr>
            <a:r>
              <a:rPr lang="en-GB" sz="1400" kern="0" dirty="0"/>
              <a:t> Makes it easier to transport / pour the tablet </a:t>
            </a:r>
          </a:p>
          <a:p>
            <a:pPr>
              <a:buFontTx/>
              <a:buChar char="-"/>
            </a:pPr>
            <a:r>
              <a:rPr lang="en-GB" sz="1800" kern="0" dirty="0"/>
              <a:t>Disintegrants </a:t>
            </a:r>
          </a:p>
          <a:p>
            <a:pPr lvl="1">
              <a:buFontTx/>
              <a:buChar char="-"/>
            </a:pPr>
            <a:r>
              <a:rPr lang="en-GB" sz="1400" kern="0" dirty="0"/>
              <a:t> Help the tablets to break up when in contact with moisture, assisting the absorption process</a:t>
            </a:r>
          </a:p>
          <a:p>
            <a:pPr>
              <a:buFontTx/>
              <a:buChar char="-"/>
            </a:pPr>
            <a:r>
              <a:rPr lang="en-GB" sz="1800" kern="0" dirty="0"/>
              <a:t>Lubricant</a:t>
            </a:r>
          </a:p>
          <a:p>
            <a:pPr lvl="1">
              <a:buFontTx/>
              <a:buChar char="-"/>
            </a:pPr>
            <a:r>
              <a:rPr lang="en-GB" sz="1400" kern="0" dirty="0"/>
              <a:t> Allows the powder to flow into a tablet press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A4A42F6-906F-4BC3-89EC-3BB107CBE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3B0012-909E-46EE-82EE-1F57DD258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8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Tablet making process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95536" y="981869"/>
            <a:ext cx="7848872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AutoNum type="arabicPeriod"/>
            </a:pPr>
            <a:r>
              <a:rPr lang="en-GB" kern="0" dirty="0"/>
              <a:t>Granulation machine </a:t>
            </a:r>
          </a:p>
          <a:p>
            <a:pPr marL="457200" indent="-457200">
              <a:buAutoNum type="arabicPeriod"/>
            </a:pPr>
            <a:r>
              <a:rPr lang="en-GB" kern="0" dirty="0"/>
              <a:t>Mixing machine </a:t>
            </a:r>
          </a:p>
          <a:p>
            <a:pPr marL="457200" indent="-457200">
              <a:buAutoNum type="arabicPeriod"/>
            </a:pPr>
            <a:r>
              <a:rPr lang="en-GB" kern="0" dirty="0"/>
              <a:t>Drying machine </a:t>
            </a:r>
          </a:p>
          <a:p>
            <a:pPr marL="457200" indent="-457200">
              <a:buAutoNum type="arabicPeriod"/>
            </a:pPr>
            <a:r>
              <a:rPr lang="en-GB" kern="0" dirty="0"/>
              <a:t>Tablet press</a:t>
            </a:r>
          </a:p>
          <a:p>
            <a:pPr marL="457200" indent="-457200">
              <a:buAutoNum type="arabicPeriod"/>
            </a:pPr>
            <a:r>
              <a:rPr lang="en-GB" kern="0" dirty="0"/>
              <a:t>Encapsulating machine </a:t>
            </a:r>
          </a:p>
          <a:p>
            <a:pPr marL="457200" indent="-457200">
              <a:buAutoNum type="arabicPeriod"/>
            </a:pPr>
            <a:r>
              <a:rPr lang="en-GB" kern="0" dirty="0"/>
              <a:t>Punches </a:t>
            </a:r>
          </a:p>
          <a:p>
            <a:pPr marL="457200" indent="-457200">
              <a:buAutoNum type="arabicPeriod"/>
            </a:pPr>
            <a:r>
              <a:rPr lang="en-GB" kern="0" dirty="0"/>
              <a:t>Packaging machines</a:t>
            </a:r>
          </a:p>
        </p:txBody>
      </p:sp>
      <p:pic>
        <p:nvPicPr>
          <p:cNvPr id="9" name="Picture 8" descr="A picture containing indoor, black&#10;&#10;Description automatically generated">
            <a:extLst>
              <a:ext uri="{FF2B5EF4-FFF2-40B4-BE49-F238E27FC236}">
                <a16:creationId xmlns:a16="http://schemas.microsoft.com/office/drawing/2014/main" id="{F1D50268-775B-A504-7DCD-69CCE8A8D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45" y="473739"/>
            <a:ext cx="3749613" cy="2499742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7306F30D-9D03-4A6B-BA2A-F85A5AB74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042D1E-EFA3-4853-9101-6BE7BE0E9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37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Question: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What properties should a tablet have?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E55AF8-0918-474C-A2E0-00262E2BD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4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hand&#10;&#10;Description automatically generated">
            <a:extLst>
              <a:ext uri="{FF2B5EF4-FFF2-40B4-BE49-F238E27FC236}">
                <a16:creationId xmlns:a16="http://schemas.microsoft.com/office/drawing/2014/main" id="{62446247-CF63-2F78-E34D-663BDE546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86" y="1200745"/>
            <a:ext cx="4113015" cy="2742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Desirable Properties for a tablet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CC1878-8BA2-9163-05F0-B77FA243C012}"/>
              </a:ext>
            </a:extLst>
          </p:cNvPr>
          <p:cNvSpPr txBox="1">
            <a:spLocks/>
          </p:cNvSpPr>
          <p:nvPr/>
        </p:nvSpPr>
        <p:spPr>
          <a:xfrm>
            <a:off x="3635896" y="1284383"/>
            <a:ext cx="4608512" cy="274200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None/>
              <a:defRPr sz="1600" b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65000"/>
              <a:buFont typeface="Wingdings" pitchFamily="2" charset="2"/>
              <a:buChar char="o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80000"/>
              <a:buChar char="–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A648F"/>
              </a:buClr>
              <a:buSzPct val="90000"/>
              <a:buChar char="»"/>
              <a:defRPr sz="2800" b="0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FFFF"/>
              </a:buClr>
              <a:buSzPct val="90000"/>
              <a:buChar char="»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GB" kern="0" dirty="0"/>
              <a:t>Easy to swallow </a:t>
            </a:r>
          </a:p>
          <a:p>
            <a:pPr>
              <a:buFontTx/>
              <a:buChar char="-"/>
            </a:pPr>
            <a:r>
              <a:rPr lang="en-GB" kern="0" dirty="0"/>
              <a:t>Coated </a:t>
            </a:r>
          </a:p>
          <a:p>
            <a:pPr>
              <a:buFontTx/>
              <a:buChar char="-"/>
            </a:pPr>
            <a:r>
              <a:rPr lang="en-GB" kern="0" dirty="0"/>
              <a:t>Small</a:t>
            </a:r>
          </a:p>
          <a:p>
            <a:pPr>
              <a:buFontTx/>
              <a:buChar char="-"/>
            </a:pPr>
            <a:r>
              <a:rPr lang="en-GB" kern="0" dirty="0"/>
              <a:t>Pleasant tasting </a:t>
            </a:r>
          </a:p>
          <a:p>
            <a:pPr>
              <a:buFontTx/>
              <a:buChar char="-"/>
            </a:pPr>
            <a:r>
              <a:rPr lang="en-GB" kern="0" dirty="0"/>
              <a:t>Therapeutic response </a:t>
            </a:r>
          </a:p>
          <a:p>
            <a:pPr>
              <a:buFontTx/>
              <a:buChar char="-"/>
            </a:pPr>
            <a:r>
              <a:rPr lang="en-GB" kern="0" dirty="0"/>
              <a:t>Effective </a:t>
            </a:r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D8513D95-A7B0-4DE7-8BCA-4EDC0D02D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969FE0-4000-48A3-BF61-114343136A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97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A242-F101-5AFB-4BAF-0DA8558B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make a tablet demonstration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95869252-AD9C-4234-A2C9-98AE2ACB9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FB9BB4-CE1E-45AA-B244-DEB0EE627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  <p:pic>
        <p:nvPicPr>
          <p:cNvPr id="4" name="Online Media 3" title="Personalising Medication">
            <a:hlinkClick r:id="" action="ppaction://media"/>
            <a:extLst>
              <a:ext uri="{FF2B5EF4-FFF2-40B4-BE49-F238E27FC236}">
                <a16:creationId xmlns:a16="http://schemas.microsoft.com/office/drawing/2014/main" id="{E346D136-1926-EC8A-43F7-F9BAF5E24A7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93174" y="1001713"/>
            <a:ext cx="5557652" cy="314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89251-0E76-44E9-BEFF-D537F44D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the future look like for tablet technology?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4C74A-657D-4A8C-9482-575F00D9A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Personalised medication</a:t>
            </a:r>
          </a:p>
          <a:p>
            <a:pPr marL="742950" lvl="1" indent="-285750">
              <a:buFontTx/>
              <a:buChar char="-"/>
            </a:pPr>
            <a:r>
              <a:rPr lang="en-GB" dirty="0"/>
              <a:t>Patients will metabolise drugs at different rate depending on their metabolism. Therefore, testing a patient’s liver enzymes will allow for an optimum dosage of the drug to be prescribed.</a:t>
            </a:r>
          </a:p>
          <a:p>
            <a:pPr marL="742950" lvl="1" indent="-285750">
              <a:buFontTx/>
              <a:buChar char="-"/>
            </a:pPr>
            <a:r>
              <a:rPr lang="en-GB" dirty="0"/>
              <a:t>Tablets can be printed, using a 3D printer, to contain multiple different drugs at a dosage that is specific to the patient. This will be particularly useful for older patients or those with complex health conditions that require many different tablets in a day. Having to take fewer tablets will increase patient compliance with treatment. 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3A71096-2C8D-48AD-9214-555DC47AC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7B0EBE-3877-4021-8757-C665A910D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31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Question:</a:t>
            </a: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What are the potential downsides to personalised medicine?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1DCF3D-8592-4C0B-8BF8-F91AFAD2A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0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89251-0E76-44E9-BEFF-D537F44D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are Chemical Engineers shaping the future of our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4C74A-657D-4A8C-9482-575F00D9A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25939"/>
            <a:ext cx="7772400" cy="2742009"/>
          </a:xfrm>
        </p:spPr>
        <p:txBody>
          <a:bodyPr/>
          <a:lstStyle/>
          <a:p>
            <a:r>
              <a:rPr lang="en-GB" dirty="0"/>
              <a:t>Reducing tissue scarring </a:t>
            </a:r>
          </a:p>
          <a:p>
            <a:r>
              <a:rPr lang="en-GB" dirty="0"/>
              <a:t>Cornea gels to fight peripheral ulcerative keratitis </a:t>
            </a:r>
          </a:p>
          <a:p>
            <a:r>
              <a:rPr lang="en-GB" dirty="0"/>
              <a:t>Blood tests to detect prostate cancer </a:t>
            </a:r>
          </a:p>
          <a:p>
            <a:r>
              <a:rPr lang="en-GB" dirty="0"/>
              <a:t>Trauma recovery </a:t>
            </a:r>
          </a:p>
          <a:p>
            <a:r>
              <a:rPr lang="en-GB" dirty="0"/>
              <a:t>3D printing hip replacements 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3A71096-2C8D-48AD-9214-555DC47AC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7B0EBE-3877-4021-8757-C665A910D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  <p:pic>
        <p:nvPicPr>
          <p:cNvPr id="7" name="Picture 6" descr="A close-up of a circuit board&#10;&#10;Description automatically generated with low confidence">
            <a:extLst>
              <a:ext uri="{FF2B5EF4-FFF2-40B4-BE49-F238E27FC236}">
                <a16:creationId xmlns:a16="http://schemas.microsoft.com/office/drawing/2014/main" id="{64BE06B1-7D92-9DC4-AECC-0DA16A255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211710"/>
            <a:ext cx="2469377" cy="164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307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89251-0E76-44E9-BEFF-D537F44D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Development in Drug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4C74A-657D-4A8C-9482-575F00D9A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987574"/>
            <a:ext cx="7772400" cy="2742009"/>
          </a:xfrm>
        </p:spPr>
        <p:txBody>
          <a:bodyPr/>
          <a:lstStyle/>
          <a:p>
            <a:r>
              <a:rPr lang="en-GB" dirty="0"/>
              <a:t>Researchers at the University of Birmingham are looking at how to remove the need for animal testing during the drug development process</a:t>
            </a:r>
          </a:p>
          <a:p>
            <a:r>
              <a:rPr lang="en-GB" dirty="0"/>
              <a:t>The aim is to create ‘chips’ that can replicate parts of the body. This would allow the body’s response to the drug to be measured.</a:t>
            </a:r>
          </a:p>
          <a:p>
            <a:r>
              <a:rPr lang="en-GB" dirty="0"/>
              <a:t>At the moment cartilage, eyes, tissues and bones can be simulated.</a:t>
            </a:r>
          </a:p>
          <a:p>
            <a:r>
              <a:rPr lang="en-GB" dirty="0"/>
              <a:t>The aim is to link chips together to mimic the effect on the whole body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3A71096-2C8D-48AD-9214-555DC47AC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7B0EBE-3877-4021-8757-C665A910D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57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89251-0E76-44E9-BEFF-D537F44D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Metal 3D Printing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4C74A-657D-4A8C-9482-575F00D9A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25939"/>
            <a:ext cx="7772400" cy="2742009"/>
          </a:xfrm>
        </p:spPr>
        <p:txBody>
          <a:bodyPr/>
          <a:lstStyle/>
          <a:p>
            <a:r>
              <a:rPr lang="en-GB" dirty="0"/>
              <a:t>Research is being completed to explore the possibility of 3D printing hip replacements.</a:t>
            </a:r>
          </a:p>
          <a:p>
            <a:r>
              <a:rPr lang="en-GB" dirty="0"/>
              <a:t>The key advantage of 3D printing is the ability to add antibiotics into the hip structure </a:t>
            </a:r>
          </a:p>
          <a:p>
            <a:r>
              <a:rPr lang="en-GB" dirty="0"/>
              <a:t>This limits the chance of infection and therefore the need for further surgery</a:t>
            </a:r>
          </a:p>
          <a:p>
            <a:r>
              <a:rPr lang="en-GB" dirty="0"/>
              <a:t>The replacement can also be laced with drugs to promote good both growth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3A71096-2C8D-48AD-9214-555DC47AC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7B0EBE-3877-4021-8757-C665A910D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757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63DE27-ACE5-48B4-9257-D7D859F4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" y="4393082"/>
            <a:ext cx="2843808" cy="71648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432D6C5F-0B13-4FB3-98CC-A6CB926C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43050"/>
            <a:ext cx="7920880" cy="596652"/>
          </a:xfrm>
        </p:spPr>
        <p:txBody>
          <a:bodyPr/>
          <a:lstStyle/>
          <a:p>
            <a:r>
              <a:rPr lang="en-GB" sz="3600" dirty="0">
                <a:latin typeface="Georgia" panose="02040502050405020303" pitchFamily="18" charset="0"/>
              </a:rPr>
              <a:t>Any Questions?</a:t>
            </a:r>
            <a:br>
              <a:rPr lang="en-GB" sz="3600" dirty="0">
                <a:latin typeface="Georgia" panose="02040502050405020303" pitchFamily="18" charset="0"/>
              </a:rPr>
            </a:br>
            <a:br>
              <a:rPr lang="en-GB" sz="3600" dirty="0">
                <a:latin typeface="Georgia" panose="02040502050405020303" pitchFamily="18" charset="0"/>
              </a:rPr>
            </a:br>
            <a:r>
              <a:rPr lang="en-GB" sz="3600" dirty="0">
                <a:latin typeface="Georgia" panose="02040502050405020303" pitchFamily="18" charset="0"/>
              </a:rPr>
              <a:t>What have </a:t>
            </a:r>
            <a:r>
              <a:rPr lang="en-GB" sz="3600">
                <a:latin typeface="Georgia" panose="02040502050405020303" pitchFamily="18" charset="0"/>
              </a:rPr>
              <a:t>you learnt?</a:t>
            </a:r>
            <a:endParaRPr lang="en-GB" dirty="0">
              <a:latin typeface="Georgia" panose="0204050205040502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1DCF3D-8592-4C0B-8BF8-F91AFAD2A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4" y="4125127"/>
            <a:ext cx="2214766" cy="12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3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585BC71-9BBD-4F67-B712-63BB918465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 t="18288" r="9979" b="20607"/>
          <a:stretch/>
        </p:blipFill>
        <p:spPr>
          <a:xfrm>
            <a:off x="467544" y="1410230"/>
            <a:ext cx="4777298" cy="2077086"/>
          </a:xfrm>
          <a:prstGeom prst="rect">
            <a:avLst/>
          </a:prstGeom>
        </p:spPr>
      </p:pic>
      <p:pic>
        <p:nvPicPr>
          <p:cNvPr id="3" name="Picture 2" descr="Qr code&#10;&#10;Description automatically generated">
            <a:extLst>
              <a:ext uri="{FF2B5EF4-FFF2-40B4-BE49-F238E27FC236}">
                <a16:creationId xmlns:a16="http://schemas.microsoft.com/office/drawing/2014/main" id="{5990C615-595D-4ADC-B033-6B16B82CB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712473"/>
            <a:ext cx="2304256" cy="277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6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9DB31AD51C514AB045C66FAC4A6BD2" ma:contentTypeVersion="13" ma:contentTypeDescription="Create a new document." ma:contentTypeScope="" ma:versionID="8bab975ebbe4c8babe2d94e53b016830">
  <xsd:schema xmlns:xsd="http://www.w3.org/2001/XMLSchema" xmlns:xs="http://www.w3.org/2001/XMLSchema" xmlns:p="http://schemas.microsoft.com/office/2006/metadata/properties" xmlns:ns2="f4d1027c-6bdc-4b43-b466-db2eaf2189bf" xmlns:ns3="e571a99e-2ffa-42b9-9b57-66cf4ad2fda1" targetNamespace="http://schemas.microsoft.com/office/2006/metadata/properties" ma:root="true" ma:fieldsID="4e5007d7e15ecbb05c3342c6091b22dd" ns2:_="" ns3:_="">
    <xsd:import namespace="f4d1027c-6bdc-4b43-b466-db2eaf2189bf"/>
    <xsd:import namespace="e571a99e-2ffa-42b9-9b57-66cf4ad2fd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1027c-6bdc-4b43-b466-db2eaf2189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c7af76c-f141-45ca-ae1a-4959eb0cbd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71a99e-2ffa-42b9-9b57-66cf4ad2fda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fc2153-3a5a-4d25-9879-8d2f4a974d1e}" ma:internalName="TaxCatchAll" ma:showField="CatchAllData" ma:web="e571a99e-2ffa-42b9-9b57-66cf4ad2f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d1027c-6bdc-4b43-b466-db2eaf2189bf">
      <Terms xmlns="http://schemas.microsoft.com/office/infopath/2007/PartnerControls"/>
    </lcf76f155ced4ddcb4097134ff3c332f>
    <TaxCatchAll xmlns="e571a99e-2ffa-42b9-9b57-66cf4ad2fda1" xsi:nil="true"/>
  </documentManagement>
</p:properties>
</file>

<file path=customXml/itemProps1.xml><?xml version="1.0" encoding="utf-8"?>
<ds:datastoreItem xmlns:ds="http://schemas.openxmlformats.org/officeDocument/2006/customXml" ds:itemID="{ABC5AE93-DE2B-4DAA-9036-6AE06230F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594B90-B034-4273-9710-D0F17D8E9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d1027c-6bdc-4b43-b466-db2eaf2189bf"/>
    <ds:schemaRef ds:uri="e571a99e-2ffa-42b9-9b57-66cf4ad2fd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CD4663-96EA-4C16-B27D-1A939E5699C6}">
  <ds:schemaRefs>
    <ds:schemaRef ds:uri="http://www.w3.org/XML/1998/namespace"/>
    <ds:schemaRef ds:uri="f4d1027c-6bdc-4b43-b466-db2eaf2189bf"/>
    <ds:schemaRef ds:uri="http://purl.org/dc/dcmitype/"/>
    <ds:schemaRef ds:uri="http://purl.org/dc/elements/1.1/"/>
    <ds:schemaRef ds:uri="e571a99e-2ffa-42b9-9b57-66cf4ad2fda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4250</TotalTime>
  <Words>2000</Words>
  <Application>Microsoft Office PowerPoint</Application>
  <PresentationFormat>On-screen Show (16:9)</PresentationFormat>
  <Paragraphs>230</Paragraphs>
  <Slides>43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Georgia</vt:lpstr>
      <vt:lpstr>Times New Roman</vt:lpstr>
      <vt:lpstr>Wingdings</vt:lpstr>
      <vt:lpstr>Default Design</vt:lpstr>
      <vt:lpstr>Healthcare is just for Biologists, right? </vt:lpstr>
      <vt:lpstr>Wrong!</vt:lpstr>
      <vt:lpstr>Drug Development Process</vt:lpstr>
      <vt:lpstr>The four stages of drug development</vt:lpstr>
      <vt:lpstr>Stage 1: Drug Discovery </vt:lpstr>
      <vt:lpstr>Stage 2: Preclinical Research</vt:lpstr>
      <vt:lpstr>Stage 3: Clinical Development</vt:lpstr>
      <vt:lpstr>Clinical Development - Phase 1 </vt:lpstr>
      <vt:lpstr>Clinical Development - Phase 2 </vt:lpstr>
      <vt:lpstr>Clinical Development - Phase 3 </vt:lpstr>
      <vt:lpstr>Clinical Development - Phase 4 </vt:lpstr>
      <vt:lpstr>Only 1 in 5000 drugs survive the process to become approved</vt:lpstr>
      <vt:lpstr>How do we make drugs? </vt:lpstr>
      <vt:lpstr>Aspirin</vt:lpstr>
      <vt:lpstr>Synthesis of Aspirin</vt:lpstr>
      <vt:lpstr>Stage 1: Preparation of 2-hydrobenzoic acid</vt:lpstr>
      <vt:lpstr>Stage 1 Techniques – Reflux </vt:lpstr>
      <vt:lpstr>Stage 1 Techniques – Industry Application</vt:lpstr>
      <vt:lpstr>Stage 2: Preparation of aspirin</vt:lpstr>
      <vt:lpstr>Stage 2 Techniques – Crystallisation</vt:lpstr>
      <vt:lpstr>Stage 3: Recrystallisation</vt:lpstr>
      <vt:lpstr>Stage 3 Techniques – Solubility</vt:lpstr>
      <vt:lpstr>Stage 4: Chromatography </vt:lpstr>
      <vt:lpstr>Stage 4 Techniques – Chromatography (TLC)</vt:lpstr>
      <vt:lpstr>Stage 4 Techniques – Industry Application</vt:lpstr>
      <vt:lpstr>Stage 5: Melting Point  </vt:lpstr>
      <vt:lpstr>Stage 5 Techniques – Melting Point</vt:lpstr>
      <vt:lpstr>Stage 5 Techniques – Industry Application</vt:lpstr>
      <vt:lpstr>Tablet Making </vt:lpstr>
      <vt:lpstr>Now the step for the chemical engineers!   </vt:lpstr>
      <vt:lpstr>Tablet Making </vt:lpstr>
      <vt:lpstr>Recipe to make a tablet </vt:lpstr>
      <vt:lpstr>Tablet making process</vt:lpstr>
      <vt:lpstr>Question: What properties should a tablet have?</vt:lpstr>
      <vt:lpstr>Desirable Properties for a tablet</vt:lpstr>
      <vt:lpstr>How to make a tablet demonstration</vt:lpstr>
      <vt:lpstr>What does the future look like for tablet technology? </vt:lpstr>
      <vt:lpstr>Question: What are the potential downsides to personalised medicine?</vt:lpstr>
      <vt:lpstr>How are Chemical Engineers shaping the future of our health?</vt:lpstr>
      <vt:lpstr>Development in Drug Trials</vt:lpstr>
      <vt:lpstr>Metal 3D Printing </vt:lpstr>
      <vt:lpstr>Any Questions?  What have you learnt?</vt:lpstr>
      <vt:lpstr>PowerPoint Presentation</vt:lpstr>
    </vt:vector>
  </TitlesOfParts>
  <Company>The University of Birmingham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and Publications</dc:creator>
  <cp:lastModifiedBy>Lois Boyle (Chemical Engineering)</cp:lastModifiedBy>
  <cp:revision>132</cp:revision>
  <cp:lastPrinted>2019-07-31T08:58:40Z</cp:lastPrinted>
  <dcterms:created xsi:type="dcterms:W3CDTF">2005-06-08T11:15:47Z</dcterms:created>
  <dcterms:modified xsi:type="dcterms:W3CDTF">2023-08-11T08:36:27Z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0x0101008B9DB31AD51C514AB045C66FAC4A6BD2</vt:lpwstr>
  </property>
  <property fmtid="{D5CDD505-2E9C-101B-9397-08002B2CF9AE}" pid="3" name="MediaServiceImageTags">
    <vt:lpwstr/>
  </property>
</Properties>
</file>