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62" r:id="rId5"/>
    <p:sldId id="269" r:id="rId6"/>
    <p:sldId id="270" r:id="rId7"/>
    <p:sldId id="272" r:id="rId8"/>
    <p:sldId id="266" r:id="rId9"/>
    <p:sldId id="264" r:id="rId10"/>
    <p:sldId id="274" r:id="rId11"/>
    <p:sldId id="271" r:id="rId12"/>
    <p:sldId id="273" r:id="rId13"/>
    <p:sldId id="263" r:id="rId14"/>
    <p:sldId id="275" r:id="rId15"/>
    <p:sldId id="265" r:id="rId16"/>
  </p:sldIdLst>
  <p:sldSz cx="9144000" cy="5143500" type="screen16x9"/>
  <p:notesSz cx="9144000" cy="6858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DEBA"/>
    <a:srgbClr val="489E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A85067-2924-4203-9F05-B0AB8F3E2D2B}" v="848" dt="2023-07-26T09:03:54.167"/>
    <p1510:client id="{7FE06646-1B5B-8DD1-9C52-F9FDC0E4658B}" v="761" dt="2023-07-27T14:48:24.815"/>
    <p1510:client id="{CA8911D8-31A4-44E0-9E66-53AFB9E501AE}" v="795" dt="2023-07-26T10:55:33.486"/>
    <p1510:client id="{ECD6B766-B155-47FE-B2F3-1306B7E2E19D}" v="97" dt="2023-07-26T08:10:10.5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43" d="100"/>
          <a:sy n="143" d="100"/>
        </p:scale>
        <p:origin x="684" y="114"/>
      </p:cViewPr>
      <p:guideLst>
        <p:guide orient="horz" pos="15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67" d="100"/>
          <a:sy n="167" d="100"/>
        </p:scale>
        <p:origin x="1976" y="8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8000E5-E1BF-1B49-8B13-714438104D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16E7D2-FA68-9F43-935B-5C4FB410B5F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3251F9C-DD71-D44B-BC61-B9FFF09B63D6}" type="datetimeFigureOut">
              <a:rPr lang="en-US" altLang="en-US"/>
              <a:pPr>
                <a:defRPr/>
              </a:pPr>
              <a:t>8/21/2023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85D875-A649-3A4B-8E3B-058149450C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201212-A529-7F40-936E-A515A995FD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870662C-C48F-D348-A8B1-EF16E88601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7-26T09:36:39.3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21614 8281 16383 0 0,'-3'-4'0'0'0,"-9"0"0"0"0,-4-4 0 0 0,-10-3 0 0 0,-14-3 0 0 0,-14 0 0 0 0,-7 3 0 0 0,-10 4 0 0 0,-10 2 0 0 0,-11 9 0 0 0,-9 7 0 0 0,-5 6 0 0 0,2 9 0 0 0,3 10 0 0 0,1 9 0 0 0,5 11 0 0 0,11 8 0 0 0,11 8 0 0 0,11 4 0 0 0,12 6 0 0 0,11 2 0 0 0,10 4 0 0 0,9 3 0 0 0,8 4 0 0 0,3 4 0 0 0,6 7 0 0 0,4 4 0 0 0,5 4 0 0 0,5 6 0 0 0,6 2 0 0 0,12 1 0 0 0,10-1 0 0 0,5-4 0 0 0,5-9 0 0 0,8-7 0 0 0,11-10 0 0 0,10-11 0 0 0,5-9 0 0 0,9-14 0 0 0,9-9 0 0 0,3-14 0 0 0,5-9 0 0 0,6-13 0 0 0,11-11 0 0 0,7-10 0 0 0,5-7 0 0 0,5-7 0 0 0,-5-10 0 0 0,-10-6 0 0 0,-12-4 0 0 0,-14-4 0 0 0,-13-5 0 0 0,-16 1 0 0 0,-13-3 0 0 0,-10 2 0 0 0,-11 0 0 0 0,-4-2 0 0 0,-10-2 0 0 0,-4-1 0 0 0,-3-5 0 0 0,-5-2 0 0 0,-4-3 0 0 0,-4-1 0 0 0,-2-2 0 0 0,-3 0 0 0 0,-4 3 0 0 0,-4-2 0 0 0,-2 2 0 0 0,-1 1 0 0 0,-4 2 0 0 0,-1 2 0 0 0,-2 1 0 0 0,-1 4 0 0 0,3 2 0 0 0,0 6 0 0 0,0 5 0 0 0,3 4 0 0 0,0 0 0 0 0,-1 2 0 0 0,2-1 0 0 0,-4 0 0 0 0,-3 0 0 0 0,0 0 0 0 0,-5-1 0 0 0,-5 3 0 0 0,-3 1 0 0 0,-4 4 0 0 0,2 3 0 0 0,-1 3 0 0 0,-1 6 0 0 0,3 3 0 0 0,-1 0 0 0 0,4 1 0 0 0,2-2 0 0 0,0 3 0 0 0,1 0 0 0 0,-1 0 0 0 0,0-2 0 0 0,2 2 0 0 0,2 0 0 0 0,2 2 0 0 0,1 1 0 0 0,4 1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7-26T09:36:39.3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24342 11561 16383 0 0,'0'-4'0'0'0,"0"3"0"0"0,3 2 0 0 0,5 3 0 0 0,7 4 0 0 0,8 9 0 0 0,14 3 0 0 0,10 6 0 0 0,10 5 0 0 0,9 4 0 0 0,11-1 0 0 0,7 0 0 0 0,8 2 0 0 0,7 1 0 0 0,7 1 0 0 0,2 3 0 0 0,6 6 0 0 0,1 1 0 0 0,-4 2 0 0 0,4 0 0 0 0,2-2 0 0 0,-2-3 0 0 0,-5-2 0 0 0,0 1 0 0 0,1 0 0 0 0,1 3 0 0 0,2 3 0 0 0,-2 0 0 0 0,1 1 0 0 0,0 2 0 0 0,-2-1 0 0 0,-4-3 0 0 0,1 0 0 0 0,2 2 0 0 0,-2 3 0 0 0,1 1 0 0 0,-1-2 0 0 0,1 1 0 0 0,2-3 0 0 0,-1-3 0 0 0,-3-3 0 0 0,0 0 0 0 0,3 0 0 0 0,5 2 0 0 0,3 0 0 0 0,6 2 0 0 0,0 2 0 0 0,0-1 0 0 0,3-1 0 0 0,-2 0 0 0 0,3-5 0 0 0,-5-3 0 0 0,1-2 0 0 0,2-1 0 0 0,-4 0 0 0 0,-2 0 0 0 0,-2 0 0 0 0,-1 1 0 0 0,0 0 0 0 0,0 0 0 0 0,0 0 0 0 0,3-3 0 0 0,-1-2 0 0 0,-2-2 0 0 0,3-4 0 0 0,1 0 0 0 0,0-1 0 0 0,-1 1 0 0 0,3 3 0 0 0,-3 2 0 0 0,-2 3 0 0 0,-4 2 0 0 0,-9 0 0 0 0,-1 2 0 0 0,-3-4 0 0 0,-4-1 0 0 0,-6-2 0 0 0,-8-5 0 0 0,-9-3 0 0 0,-6-3 0 0 0,-5-4 0 0 0,-7-3 0 0 0,-5-4 0 0 0,-13-3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7-26T09:36:39.3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24299 11406 16383 0 0,'0'3'0'0'0,"0"5"0"0"0,0 8 0 0 0,3 7 0 0 0,2 7 0 0 0,-1 8 0 0 0,3 11 0 0 0,0 13 0 0 0,2 11 0 0 0,3 5 0 0 0,6 3 0 0 0,3-2 0 0 0,2-8 0 0 0,0-10 0 0 0,-4-7 0 0 0,-2-11 0 0 0,-4-9 0 0 0,-3-14 0 0 0,-8-13 0 0 0,-7-18 0 0 0,-6-20 0 0 0,-8-22 0 0 0,-7-19 0 0 0,-3-20 0 0 0,-3-11 0 0 0,-3-4 0 0 0,-2-2 0 0 0,-1 5 0 0 0,2 11 0 0 0,5 13 0 0 0,3 15 0 0 0,3 14 0 0 0,7 13 0 0 0,5 9 0 0 0,6 7 0 0 0,7 7 0 0 0,10 2 0 0 0,10 4 0 0 0,12 3 0 0 0,10 0 0 0 0,8 0 0 0 0,9 2 0 0 0,8 1 0 0 0,6 1 0 0 0,3 1 0 0 0,3 4 0 0 0,-3 2 0 0 0,0 3 0 0 0,-3 3 0 0 0,-5 0 0 0 0,-6 2 0 0 0,-12-2 0 0 0,-6 1 0 0 0,-8-2 0 0 0,-7-2 0 0 0,-8-3 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7-26T09:36:39.3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40296 1164 16383 0 0,'0'0'0'0'0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7-26T09:36:39.399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25864 12505 16383 0 0,'0'-3'0'0'0,"-4"-2"0"0"0,-3-2 0 0 0,-5-5 0 0 0,-4-2 0 0 0,-2-6 0 0 0,2-10 0 0 0,1-9 0 0 0,-2-9 0 0 0,0-5 0 0 0,0-8 0 0 0,1-10 0 0 0,2-6 0 0 0,2-10 0 0 0,6-7 0 0 0,6-7 0 0 0,4-7 0 0 0,6-1 0 0 0,1 4 0 0 0,2 3 0 0 0,2 6 0 0 0,-1 3 0 0 0,0 3 0 0 0,-3 4 0 0 0,1 7 0 0 0,-2 6 0 0 0,1 3 0 0 0,1 0 0 0 0,3-2 0 0 0,5 2 0 0 0,2-1 0 0 0,5-2 0 0 0,0 2 0 0 0,0 0 0 0 0,-2 1 0 0 0,-2 3 0 0 0,-1 3 0 0 0,-2 2 0 0 0,0 2 0 0 0,0-2 0 0 0,2-8 0 0 0,9-8 0 0 0,1-7 0 0 0,6-4 0 0 0,3-2 0 0 0,1 1 0 0 0,0 2 0 0 0,0 3 0 0 0,-1 5 0 0 0,-4 4 0 0 0,-8 4 0 0 0,-6 5 0 0 0,-3 4 0 0 0,-6 5 0 0 0,-4 3 0 0 0,-1 1 0 0 0,-3 3 0 0 0,-1 6 0 0 0,-2 9 0 0 0,-1 6 0 0 0,-2 5 0 0 0,0 3 0 0 0,-7 13 0 0 0,-6 14 0 0 0,-10 13 0 0 0,-8 10 0 0 0,-6 7 0 0 0,1 7 0 0 0,2 0 0 0 0,5-3 0 0 0,3-6 0 0 0,6-5 0 0 0,3-3 0 0 0,5-10 0 0 0,7-11 0 0 0,9-12 0 0 0,9-9 0 0 0,7-7 0 0 0,5-7 0 0 0,3-2 0 0 0,3-1 0 0 0,3 2 0 0 0,-1 2 0 0 0,-3 7 0 0 0,-3 10 0 0 0,-3 8 0 0 0,-2 8 0 0 0,-1 6 0 0 0,-5 6 0 0 0,-1 7 0 0 0,-1 2 0 0 0,-1 5 0 0 0,-1 0 0 0 0,-2-2 0 0 0,1-1 0 0 0,-2-3 0 0 0,-2-1 0 0 0,-2-4 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4C16E-B00C-4FA4-8953-2E262D1684AF}" type="datetimeFigureOut">
              <a:rPr lang="en-GB" smtClean="0"/>
              <a:t>21/08/2023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68C3CB-3118-423E-861A-757A9737E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5356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references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68C3CB-3118-423E-861A-757A9737E9E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94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They’re often synthetic fruit flavourings. Banana is very common (and is used to flavour the blue slushes, and </a:t>
            </a:r>
            <a:r>
              <a:rPr lang="en-GB" dirty="0" err="1"/>
              <a:t>bubblegum</a:t>
            </a:r>
            <a:r>
              <a:rPr lang="en-GB" dirty="0"/>
              <a:t>). That’s isoamyl acetate. Limonene is a strong orange flavour. Acerola is used for cherry (and is a favourite of mine). </a:t>
            </a:r>
            <a:r>
              <a:rPr lang="en-GB" dirty="0" err="1"/>
              <a:t>Manzanate</a:t>
            </a:r>
            <a:r>
              <a:rPr lang="en-GB" dirty="0"/>
              <a:t> gives an apple flavour. Methyl anthranilate gives the grape flavour in many American soft drinks. Strawberry flavours come from ethyl </a:t>
            </a:r>
            <a:r>
              <a:rPr lang="en-GB" dirty="0" err="1"/>
              <a:t>methylphenylglycidate</a:t>
            </a:r>
            <a:r>
              <a:rPr lang="en-GB" dirty="0"/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68C3CB-3118-423E-861A-757A9737E9E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718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543050"/>
            <a:ext cx="6552728" cy="5966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2211388"/>
            <a:ext cx="6551612" cy="360362"/>
          </a:xfrm>
          <a:prstGeom prst="rect">
            <a:avLst/>
          </a:prstGeom>
        </p:spPr>
        <p:txBody>
          <a:bodyPr/>
          <a:lstStyle>
            <a:lvl1pPr>
              <a:defRPr sz="16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98038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5536" y="411510"/>
            <a:ext cx="7772400" cy="85725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r>
              <a:rPr lang="en-GB" dirty="0"/>
              <a:t>Click to edit slide 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6" y="1347614"/>
            <a:ext cx="7772400" cy="295232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1"/>
              </a:buClr>
              <a:buFont typeface="Wingdings" panose="05000000000000000000" pitchFamily="2" charset="2"/>
              <a:buChar char="§"/>
              <a:defRPr b="0" baseline="0">
                <a:solidFill>
                  <a:schemeClr val="tx1"/>
                </a:solidFill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4237515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5536" y="411510"/>
            <a:ext cx="7772400" cy="85725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r>
              <a:rPr lang="en-GB" dirty="0"/>
              <a:t>Click to edit slide 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6" y="1347614"/>
            <a:ext cx="7772400" cy="3384376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1"/>
              </a:buClr>
              <a:buFont typeface="Wingdings" panose="05000000000000000000" pitchFamily="2" charset="2"/>
              <a:buChar char="§"/>
              <a:defRPr b="0" baseline="0">
                <a:solidFill>
                  <a:schemeClr val="tx1"/>
                </a:solidFill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9989551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5536" y="411907"/>
            <a:ext cx="4535165" cy="918269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r>
              <a:rPr lang="en-GB" dirty="0"/>
              <a:t>Click to edit slide 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6" y="1440607"/>
            <a:ext cx="4535165" cy="271531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1"/>
              </a:buClr>
              <a:buFont typeface="Wingdings" panose="05000000000000000000" pitchFamily="2" charset="2"/>
              <a:buChar char="§"/>
              <a:defRPr b="0" baseline="0">
                <a:solidFill>
                  <a:schemeClr val="tx1"/>
                </a:solidFill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5129032" y="411510"/>
            <a:ext cx="1657350" cy="16573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946925" y="2215474"/>
            <a:ext cx="1657350" cy="16573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6946925" y="411510"/>
            <a:ext cx="1657350" cy="16573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5126154" y="2221260"/>
            <a:ext cx="1657350" cy="16573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38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5536" y="411510"/>
            <a:ext cx="7772400" cy="85725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r>
              <a:rPr lang="en-GB" dirty="0"/>
              <a:t>Click to edit slide 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6" y="1347614"/>
            <a:ext cx="7772400" cy="274200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1"/>
              </a:buClr>
              <a:buFont typeface="Wingdings" panose="05000000000000000000" pitchFamily="2" charset="2"/>
              <a:buChar char="§"/>
              <a:defRPr b="0" baseline="0">
                <a:solidFill>
                  <a:schemeClr val="tx1"/>
                </a:solidFill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083941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6" r:id="rId2"/>
    <p:sldLayoutId id="2147483949" r:id="rId3"/>
    <p:sldLayoutId id="2147483948" r:id="rId4"/>
    <p:sldLayoutId id="2147483947" r:id="rId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89EBD"/>
          </a:solidFill>
          <a:latin typeface="Georgia"/>
          <a:ea typeface="ＭＳ Ｐゴシック" charset="0"/>
          <a:cs typeface="Georgi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Georgia" charset="0"/>
          <a:ea typeface="ＭＳ Ｐゴシック" charset="0"/>
          <a:cs typeface="Georgia" panose="02040502050405020303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Georgia" charset="0"/>
          <a:ea typeface="ＭＳ Ｐゴシック" charset="0"/>
          <a:cs typeface="Georgia" panose="02040502050405020303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Georgia" charset="0"/>
          <a:ea typeface="ＭＳ Ｐゴシック" charset="0"/>
          <a:cs typeface="Georgia" panose="02040502050405020303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Georgia" charset="0"/>
          <a:ea typeface="ＭＳ Ｐゴシック" charset="0"/>
          <a:cs typeface="Georgia" panose="02040502050405020303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9pPr>
    </p:titleStyle>
    <p:bodyStyle>
      <a:lvl1pPr marL="0" indent="0" algn="l" rtl="0" eaLnBrk="0" fontAlgn="base" hangingPunct="0">
        <a:spcBef>
          <a:spcPct val="20000"/>
        </a:spcBef>
        <a:spcAft>
          <a:spcPct val="0"/>
        </a:spcAft>
        <a:buClr>
          <a:srgbClr val="0A648F"/>
        </a:buClr>
        <a:buSzPct val="80000"/>
        <a:buFont typeface="Wingdings" pitchFamily="2" charset="2"/>
        <a:buNone/>
        <a:defRPr sz="2000" baseline="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457200" indent="0" algn="l" rtl="0" eaLnBrk="0" fontAlgn="base" hangingPunct="0">
        <a:spcBef>
          <a:spcPct val="20000"/>
        </a:spcBef>
        <a:spcAft>
          <a:spcPct val="0"/>
        </a:spcAft>
        <a:buClr>
          <a:srgbClr val="0A648F"/>
        </a:buClr>
        <a:buNone/>
        <a:defRPr sz="16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A648F"/>
        </a:buClr>
        <a:buSzPct val="65000"/>
        <a:buFont typeface="Wingdings" pitchFamily="2" charset="2"/>
        <a:buChar char="o"/>
        <a:defRPr sz="2800">
          <a:solidFill>
            <a:schemeClr val="bg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A648F"/>
        </a:buClr>
        <a:buSzPct val="80000"/>
        <a:buChar char="–"/>
        <a:defRPr sz="2800">
          <a:solidFill>
            <a:schemeClr val="bg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A648F"/>
        </a:buClr>
        <a:buSzPct val="90000"/>
        <a:buChar char="»"/>
        <a:defRPr sz="2800">
          <a:solidFill>
            <a:schemeClr val="bg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CCFFFF"/>
        </a:buClr>
        <a:buSzPct val="90000"/>
        <a:buChar char="»"/>
        <a:defRPr sz="28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CCFFFF"/>
        </a:buClr>
        <a:buSzPct val="90000"/>
        <a:buChar char="»"/>
        <a:defRPr sz="28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CCFFFF"/>
        </a:buClr>
        <a:buSzPct val="90000"/>
        <a:buChar char="»"/>
        <a:defRPr sz="28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CCFFFF"/>
        </a:buClr>
        <a:buSzPct val="90000"/>
        <a:buChar char="»"/>
        <a:defRPr sz="28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19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.xml"/><Relationship Id="rId11" Type="http://schemas.openxmlformats.org/officeDocument/2006/relationships/image" Target="../media/image190.png"/><Relationship Id="rId5" Type="http://schemas.openxmlformats.org/officeDocument/2006/relationships/image" Target="../media/image16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ho.int" TargetMode="External"/><Relationship Id="rId2" Type="http://schemas.openxmlformats.org/officeDocument/2006/relationships/hyperlink" Target="https://www.chemoxy.com/about-2/knowledge-hub/the-science-behind-food-flavourings/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who.int/data/gho/data/themes/topics/indicator-groups/indicator-group-details/GHO/sdg-target-3.2-newborn-and-child-mortality#:~:text=By%202030%2C%20end%20preventable%20deaths%20o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Delivering Medicine to Neonates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86806" y="2283718"/>
            <a:ext cx="6119911" cy="792410"/>
          </a:xfrm>
        </p:spPr>
        <p:txBody>
          <a:bodyPr/>
          <a:lstStyle/>
          <a:p>
            <a:r>
              <a:rPr lang="en-GB" dirty="0"/>
              <a:t>How do chemical engineers develop medical technology to solve problems in low-resource countries?</a:t>
            </a:r>
          </a:p>
        </p:txBody>
      </p:sp>
      <p:pic>
        <p:nvPicPr>
          <p:cNvPr id="1028" name="Picture 4" descr="EngBAM – Engineering the next generation">
            <a:extLst>
              <a:ext uri="{FF2B5EF4-FFF2-40B4-BE49-F238E27FC236}">
                <a16:creationId xmlns:a16="http://schemas.microsoft.com/office/drawing/2014/main" id="{8DAF5429-3E93-4040-B87C-4F08E9B8F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95486"/>
            <a:ext cx="930840" cy="93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887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400" dirty="0"/>
              <a:t>Not everyone likes the taste of medicine -</a:t>
            </a:r>
            <a:br>
              <a:rPr lang="en-GB" sz="2400" dirty="0"/>
            </a:br>
            <a:r>
              <a:rPr lang="en-GB" sz="2400" dirty="0"/>
              <a:t>especially children!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sz="1600" dirty="0"/>
          </a:p>
        </p:txBody>
      </p:sp>
      <p:pic>
        <p:nvPicPr>
          <p:cNvPr id="2054" name="Picture 6" descr="Why Does Medicine Taste Bad? Compounding Can Help! - Burt's Rx">
            <a:extLst>
              <a:ext uri="{FF2B5EF4-FFF2-40B4-BE49-F238E27FC236}">
                <a16:creationId xmlns:a16="http://schemas.microsoft.com/office/drawing/2014/main" id="{993AE038-DDB2-41A6-85DE-E142B8518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419622"/>
            <a:ext cx="4860541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52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01B19-A8F8-47EF-AAE3-6557964B3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There are different types of medicine available: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48205-9468-44E1-AE74-DB5F97624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en-GB" sz="1800" dirty="0">
                <a:ea typeface="ＭＳ Ｐゴシック"/>
              </a:rPr>
              <a:t>Liquid formulations </a:t>
            </a:r>
            <a:endParaRPr lang="en-GB" sz="1800" dirty="0"/>
          </a:p>
          <a:p>
            <a:r>
              <a:rPr lang="en-GB" sz="1800" dirty="0">
                <a:ea typeface="ＭＳ Ｐゴシック"/>
              </a:rPr>
              <a:t>Pills</a:t>
            </a:r>
          </a:p>
          <a:p>
            <a:r>
              <a:rPr lang="en-GB" sz="1800" dirty="0">
                <a:ea typeface="ＭＳ Ｐゴシック"/>
              </a:rPr>
              <a:t>Inhalers </a:t>
            </a:r>
            <a:endParaRPr lang="en-GB" sz="1800" dirty="0"/>
          </a:p>
          <a:p>
            <a:r>
              <a:rPr lang="en-GB" sz="1800" dirty="0">
                <a:ea typeface="ＭＳ Ｐゴシック"/>
              </a:rPr>
              <a:t>Injections </a:t>
            </a:r>
            <a:endParaRPr lang="en-GB" sz="1800" dirty="0"/>
          </a:p>
          <a:p>
            <a:endParaRPr lang="en-GB" sz="1800" dirty="0"/>
          </a:p>
          <a:p>
            <a:r>
              <a:rPr lang="en-GB" sz="1800" dirty="0">
                <a:ea typeface="ＭＳ Ｐゴシック"/>
              </a:rPr>
              <a:t>The most commonly administered medicine for infants is a liquid formulation (Kendall </a:t>
            </a:r>
            <a:r>
              <a:rPr lang="en-GB" sz="1800" i="1" dirty="0">
                <a:ea typeface="ＭＳ Ｐゴシック"/>
              </a:rPr>
              <a:t>et al, </a:t>
            </a:r>
            <a:r>
              <a:rPr lang="en-GB" sz="1800" dirty="0">
                <a:ea typeface="ＭＳ Ｐゴシック"/>
              </a:rPr>
              <a:t>2017). Think Calpol!</a:t>
            </a:r>
          </a:p>
        </p:txBody>
      </p:sp>
      <p:pic>
        <p:nvPicPr>
          <p:cNvPr id="3074" name="Picture 2" descr="Medics rubbish claims that Calpol is the 'heroin of childhood' -  Stoke-on-Trent Live">
            <a:extLst>
              <a:ext uri="{FF2B5EF4-FFF2-40B4-BE49-F238E27FC236}">
                <a16:creationId xmlns:a16="http://schemas.microsoft.com/office/drawing/2014/main" id="{44C9A28E-8662-4CAF-BF33-9A43A98E7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91630"/>
            <a:ext cx="1844824" cy="138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ntramuscular Injection: Definition and Patient Education">
            <a:extLst>
              <a:ext uri="{FF2B5EF4-FFF2-40B4-BE49-F238E27FC236}">
                <a16:creationId xmlns:a16="http://schemas.microsoft.com/office/drawing/2014/main" id="{E81B3DD0-B017-4076-B442-4F5F7DD07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491630"/>
            <a:ext cx="1534761" cy="1378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Buy Ventolin Inhaler for Asthma Only £7.49 | Ashcroft Pharmacy">
            <a:extLst>
              <a:ext uri="{FF2B5EF4-FFF2-40B4-BE49-F238E27FC236}">
                <a16:creationId xmlns:a16="http://schemas.microsoft.com/office/drawing/2014/main" id="{31014E87-CCA9-480C-830E-D126FFCBF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084" y="1588525"/>
            <a:ext cx="1184920" cy="118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3555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A99F4-B97E-6985-9FB0-18208662B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ea typeface="ＭＳ Ｐゴシック"/>
              </a:rPr>
              <a:t>Discuss and match up!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66AB73-29E2-DCB7-258D-48A652462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143003"/>
            <a:ext cx="7772400" cy="3384376"/>
          </a:xfrm>
        </p:spPr>
        <p:txBody>
          <a:bodyPr lIns="91440" tIns="45720" rIns="91440" bIns="45720" anchor="t"/>
          <a:lstStyle/>
          <a:p>
            <a:r>
              <a:rPr lang="en-GB" sz="1600" dirty="0">
                <a:ea typeface="ＭＳ Ｐゴシック"/>
              </a:rPr>
              <a:t>On your tables you will find typical equipment that is used to administer medicine or milk.</a:t>
            </a:r>
            <a:endParaRPr lang="en-GB" sz="1600" dirty="0"/>
          </a:p>
          <a:p>
            <a:r>
              <a:rPr lang="en-GB" sz="1600" dirty="0">
                <a:ea typeface="ＭＳ Ｐゴシック"/>
              </a:rPr>
              <a:t>Talk to each other about what you think the advantages and disadvantages might be of each device and complete the worksheet. </a:t>
            </a:r>
            <a:endParaRPr lang="en-GB" sz="1600"/>
          </a:p>
        </p:txBody>
      </p:sp>
      <p:pic>
        <p:nvPicPr>
          <p:cNvPr id="5" name="Picture 5" descr="A baby bottles with a pacifier&#10;&#10;Description automatically generated">
            <a:extLst>
              <a:ext uri="{FF2B5EF4-FFF2-40B4-BE49-F238E27FC236}">
                <a16:creationId xmlns:a16="http://schemas.microsoft.com/office/drawing/2014/main" id="{33774B8A-C7C2-7E4D-F6D6-D8489CBC2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2446829"/>
            <a:ext cx="2743200" cy="2056063"/>
          </a:xfrm>
          <a:prstGeom prst="rect">
            <a:avLst/>
          </a:prstGeom>
        </p:spPr>
      </p:pic>
      <p:pic>
        <p:nvPicPr>
          <p:cNvPr id="6" name="Picture 6" descr="A close-up of a syringe&#10;&#10;Description automatically generated">
            <a:extLst>
              <a:ext uri="{FF2B5EF4-FFF2-40B4-BE49-F238E27FC236}">
                <a16:creationId xmlns:a16="http://schemas.microsoft.com/office/drawing/2014/main" id="{9CE397DF-038C-616E-42C1-01266E02D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722" y="2598708"/>
            <a:ext cx="1963882" cy="1963882"/>
          </a:xfrm>
          <a:prstGeom prst="rect">
            <a:avLst/>
          </a:prstGeom>
        </p:spPr>
      </p:pic>
      <p:pic>
        <p:nvPicPr>
          <p:cNvPr id="8" name="Picture 8" descr="A close-up of a bottle&#10;&#10;Description automatically generated">
            <a:extLst>
              <a:ext uri="{FF2B5EF4-FFF2-40B4-BE49-F238E27FC236}">
                <a16:creationId xmlns:a16="http://schemas.microsoft.com/office/drawing/2014/main" id="{CB7913C2-07A2-4F4D-E60F-AE53671A40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734" y="2471680"/>
            <a:ext cx="1974145" cy="2366195"/>
          </a:xfrm>
          <a:prstGeom prst="rect">
            <a:avLst/>
          </a:prstGeom>
        </p:spPr>
      </p:pic>
      <p:pic>
        <p:nvPicPr>
          <p:cNvPr id="10" name="Picture 10" descr="A dropper with a black cap&#10;&#10;Description automatically generated">
            <a:extLst>
              <a:ext uri="{FF2B5EF4-FFF2-40B4-BE49-F238E27FC236}">
                <a16:creationId xmlns:a16="http://schemas.microsoft.com/office/drawing/2014/main" id="{84796A90-7036-99BC-C7F8-15797F40A0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2234" y="2876393"/>
            <a:ext cx="1769534" cy="142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80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GB" sz="2400" dirty="0"/>
              <a:t>What challenges are associated with feeding liquid formulation to a neonate in a low resource country?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600" dirty="0"/>
              <a:t>Use the pictures to help you.</a:t>
            </a:r>
          </a:p>
        </p:txBody>
      </p:sp>
      <p:pic>
        <p:nvPicPr>
          <p:cNvPr id="2050" name="Picture 2" descr="Dometic Medical Refrigerator DS301H 27 Litres | Medical Refrigeration">
            <a:extLst>
              <a:ext uri="{FF2B5EF4-FFF2-40B4-BE49-F238E27FC236}">
                <a16:creationId xmlns:a16="http://schemas.microsoft.com/office/drawing/2014/main" id="{060F103F-10FB-4197-BB9A-EF19BE60E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95686"/>
            <a:ext cx="1805186" cy="1444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xpired Drugs: Safe, Dangerous, or Useless?">
            <a:extLst>
              <a:ext uri="{FF2B5EF4-FFF2-40B4-BE49-F238E27FC236}">
                <a16:creationId xmlns:a16="http://schemas.microsoft.com/office/drawing/2014/main" id="{BB2E8B6C-C0C6-45AA-9720-B72315F67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478631"/>
            <a:ext cx="1805186" cy="90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ow to Use Liquid Medicines for Children - HealthyChildren.org">
            <a:extLst>
              <a:ext uri="{FF2B5EF4-FFF2-40B4-BE49-F238E27FC236}">
                <a16:creationId xmlns:a16="http://schemas.microsoft.com/office/drawing/2014/main" id="{2810A026-889E-4C61-8583-252A5089C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356" y="3852376"/>
            <a:ext cx="2038922" cy="958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y the Bad Taste? Dr. Joanne Wang's Team Finds a Reason - School of  Pharmacy">
            <a:extLst>
              <a:ext uri="{FF2B5EF4-FFF2-40B4-BE49-F238E27FC236}">
                <a16:creationId xmlns:a16="http://schemas.microsoft.com/office/drawing/2014/main" id="{B775DA7B-0645-40B6-B462-03ECA3C82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752725"/>
            <a:ext cx="1407244" cy="105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iquid Formulation Strategies">
            <a:extLst>
              <a:ext uri="{FF2B5EF4-FFF2-40B4-BE49-F238E27FC236}">
                <a16:creationId xmlns:a16="http://schemas.microsoft.com/office/drawing/2014/main" id="{2EBCB5D8-37F4-4181-8020-385631873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586905"/>
            <a:ext cx="1307802" cy="1223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Why Do Babies Spit Up Through Nose And Is This Normal?">
            <a:extLst>
              <a:ext uri="{FF2B5EF4-FFF2-40B4-BE49-F238E27FC236}">
                <a16:creationId xmlns:a16="http://schemas.microsoft.com/office/drawing/2014/main" id="{D0FCAF44-B96B-43BE-AE48-99EC2AE25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962" y="2199615"/>
            <a:ext cx="1197685" cy="1347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948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A map of the world&#10;&#10;Description automatically generated">
            <a:extLst>
              <a:ext uri="{FF2B5EF4-FFF2-40B4-BE49-F238E27FC236}">
                <a16:creationId xmlns:a16="http://schemas.microsoft.com/office/drawing/2014/main" id="{8EAE9E8B-700A-4B46-F76E-BCB1B08AA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656" y="1426310"/>
            <a:ext cx="4627034" cy="2284646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12092" y="214351"/>
            <a:ext cx="8458053" cy="918269"/>
          </a:xfrm>
        </p:spPr>
        <p:txBody>
          <a:bodyPr/>
          <a:lstStyle/>
          <a:p>
            <a:r>
              <a:rPr lang="en-GB" dirty="0"/>
              <a:t>In low-resource countries, liquid medicines are: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114DEE-33B5-E512-4DFE-B968C2F5E6D2}"/>
              </a:ext>
            </a:extLst>
          </p:cNvPr>
          <p:cNvSpPr txBox="1"/>
          <p:nvPr/>
        </p:nvSpPr>
        <p:spPr>
          <a:xfrm>
            <a:off x="656165" y="994831"/>
            <a:ext cx="2674055" cy="338554"/>
          </a:xfrm>
          <a:prstGeom prst="rect">
            <a:avLst/>
          </a:prstGeom>
          <a:solidFill>
            <a:schemeClr val="accent3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0" dirty="0">
                <a:latin typeface="Arial"/>
                <a:ea typeface="ＭＳ Ｐゴシック"/>
                <a:cs typeface="Arial"/>
              </a:rPr>
              <a:t>Expensive </a:t>
            </a:r>
            <a:r>
              <a:rPr lang="en-US" sz="1000" b="0" dirty="0">
                <a:latin typeface="Arial"/>
                <a:ea typeface="ＭＳ Ｐゴシック"/>
                <a:cs typeface="Arial"/>
              </a:rPr>
              <a:t>(</a:t>
            </a:r>
            <a:r>
              <a:rPr lang="en-US" sz="1000" b="0" dirty="0" err="1">
                <a:latin typeface="Arial"/>
                <a:ea typeface="ＭＳ Ｐゴシック"/>
                <a:cs typeface="Arial"/>
              </a:rPr>
              <a:t>Orubu</a:t>
            </a:r>
            <a:r>
              <a:rPr lang="en-US" sz="1000" b="0" dirty="0">
                <a:latin typeface="Arial"/>
                <a:ea typeface="ＭＳ Ｐゴシック"/>
                <a:cs typeface="Arial"/>
              </a:rPr>
              <a:t> and </a:t>
            </a:r>
            <a:r>
              <a:rPr lang="en-US" sz="1000" b="0" dirty="0" err="1">
                <a:latin typeface="Arial"/>
                <a:ea typeface="ＭＳ Ｐゴシック"/>
                <a:cs typeface="Arial"/>
              </a:rPr>
              <a:t>Tuleu</a:t>
            </a:r>
            <a:r>
              <a:rPr lang="en-US" sz="1000" b="0" dirty="0">
                <a:latin typeface="Arial"/>
                <a:ea typeface="ＭＳ Ｐゴシック"/>
                <a:cs typeface="Arial"/>
              </a:rPr>
              <a:t>, 2017)</a:t>
            </a:r>
            <a:endParaRPr lang="en-US" dirty="0">
              <a:latin typeface="Arial"/>
              <a:ea typeface="ＭＳ Ｐゴシック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23CBDF-BB5B-3E96-F59B-82FCED0C2C3F}"/>
              </a:ext>
            </a:extLst>
          </p:cNvPr>
          <p:cNvSpPr txBox="1"/>
          <p:nvPr/>
        </p:nvSpPr>
        <p:spPr>
          <a:xfrm>
            <a:off x="656166" y="1904999"/>
            <a:ext cx="1975555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 b="0" dirty="0">
                <a:latin typeface="Arial"/>
                <a:ea typeface="ＭＳ Ｐゴシック"/>
                <a:cs typeface="Arial"/>
              </a:rPr>
              <a:t>Needs to be refrigerated and stored in a hygienic place to avoid contamination </a:t>
            </a:r>
            <a:r>
              <a:rPr lang="en-GB" sz="1000" b="0" dirty="0">
                <a:latin typeface="Arial"/>
                <a:ea typeface="ＭＳ Ｐゴシック"/>
                <a:cs typeface="Arial"/>
              </a:rPr>
              <a:t>(</a:t>
            </a:r>
            <a:r>
              <a:rPr lang="en-GB" sz="1000" b="0" dirty="0" err="1">
                <a:latin typeface="Arial"/>
                <a:ea typeface="ＭＳ Ｐゴシック"/>
                <a:cs typeface="Arial"/>
              </a:rPr>
              <a:t>JustMilk</a:t>
            </a:r>
            <a:r>
              <a:rPr lang="en-GB" sz="1000" b="0" dirty="0">
                <a:latin typeface="Arial"/>
                <a:ea typeface="ＭＳ Ｐゴシック"/>
                <a:cs typeface="Arial"/>
              </a:rPr>
              <a:t>, n.d.)</a:t>
            </a:r>
            <a:endParaRPr lang="en-US" sz="1000">
              <a:latin typeface="Arial"/>
              <a:ea typeface="ＭＳ Ｐゴシック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761E6D-D628-E851-1985-081E7812601B}"/>
              </a:ext>
            </a:extLst>
          </p:cNvPr>
          <p:cNvSpPr txBox="1"/>
          <p:nvPr/>
        </p:nvSpPr>
        <p:spPr>
          <a:xfrm>
            <a:off x="5517444" y="1044221"/>
            <a:ext cx="3852332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en-GB" sz="1600" b="0" dirty="0">
                <a:latin typeface="Arial"/>
                <a:ea typeface="ＭＳ Ｐゴシック"/>
                <a:cs typeface="Arial"/>
              </a:rPr>
              <a:t>Limited shelf life </a:t>
            </a:r>
            <a:r>
              <a:rPr lang="en-GB" sz="1000" b="0" dirty="0">
                <a:latin typeface="Arial"/>
                <a:ea typeface="ＭＳ Ｐゴシック"/>
                <a:cs typeface="Arial"/>
              </a:rPr>
              <a:t>(Kendall </a:t>
            </a:r>
            <a:r>
              <a:rPr lang="en-GB" sz="1000" b="0" i="1" dirty="0">
                <a:latin typeface="Arial"/>
                <a:ea typeface="ＭＳ Ｐゴシック"/>
                <a:cs typeface="Arial"/>
              </a:rPr>
              <a:t>et al, </a:t>
            </a:r>
            <a:r>
              <a:rPr lang="en-GB" sz="1000" b="0" dirty="0">
                <a:latin typeface="Arial"/>
                <a:ea typeface="ＭＳ Ｐゴシック"/>
                <a:cs typeface="Arial"/>
              </a:rPr>
              <a:t>2017)</a:t>
            </a:r>
            <a:endParaRPr lang="en-US"/>
          </a:p>
          <a:p>
            <a:pPr algn="l"/>
            <a:endParaRPr lang="en-GB" dirty="0">
              <a:cs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241D8E-4B99-C3A8-66B4-F72CB1E119AC}"/>
              </a:ext>
            </a:extLst>
          </p:cNvPr>
          <p:cNvSpPr txBox="1"/>
          <p:nvPr/>
        </p:nvSpPr>
        <p:spPr>
          <a:xfrm>
            <a:off x="6131275" y="1926167"/>
            <a:ext cx="2674056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 b="0" dirty="0">
                <a:latin typeface="Arial"/>
                <a:ea typeface="ＭＳ Ｐゴシック"/>
                <a:cs typeface="Arial"/>
              </a:rPr>
              <a:t>The medicine may contain unpleasant flavours or additives and deter the child from consuming it. </a:t>
            </a:r>
            <a:r>
              <a:rPr lang="en-GB" sz="1000" b="0" dirty="0">
                <a:latin typeface="Arial"/>
                <a:ea typeface="ＭＳ Ｐゴシック"/>
                <a:cs typeface="Arial"/>
              </a:rPr>
              <a:t>(Mennella </a:t>
            </a:r>
            <a:r>
              <a:rPr lang="en-GB" sz="1000" b="0" i="1" dirty="0">
                <a:latin typeface="Arial"/>
                <a:ea typeface="ＭＳ Ｐゴシック"/>
                <a:cs typeface="Arial"/>
              </a:rPr>
              <a:t>et al, </a:t>
            </a:r>
            <a:r>
              <a:rPr lang="en-GB" sz="1000" b="0" dirty="0">
                <a:latin typeface="Arial"/>
                <a:ea typeface="ＭＳ Ｐゴシック"/>
                <a:cs typeface="Arial"/>
              </a:rPr>
              <a:t>2013)</a:t>
            </a:r>
            <a:endParaRPr lang="en-US" dirty="0">
              <a:latin typeface="Arial"/>
              <a:ea typeface="ＭＳ Ｐゴシック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0F8344-F679-C9D0-9EC8-883CCE5DF57B}"/>
              </a:ext>
            </a:extLst>
          </p:cNvPr>
          <p:cNvSpPr txBox="1"/>
          <p:nvPr/>
        </p:nvSpPr>
        <p:spPr>
          <a:xfrm>
            <a:off x="1693332" y="3287888"/>
            <a:ext cx="6738055" cy="15388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000" b="0">
              <a:latin typeface="Arial"/>
              <a:ea typeface="Arial"/>
              <a:cs typeface="Arial"/>
            </a:endParaRPr>
          </a:p>
          <a:p>
            <a:endParaRPr lang="en-US" sz="1000" b="0">
              <a:latin typeface="Arial"/>
              <a:ea typeface="Arial"/>
              <a:cs typeface="Arial"/>
            </a:endParaRPr>
          </a:p>
          <a:p>
            <a:endParaRPr lang="en-US" sz="1600" b="0" dirty="0">
              <a:latin typeface="Arial"/>
              <a:ea typeface="Arial"/>
              <a:cs typeface="Arial"/>
            </a:endParaRPr>
          </a:p>
          <a:p>
            <a:r>
              <a:rPr lang="en-US" sz="1600" b="0" dirty="0">
                <a:latin typeface="Arial"/>
                <a:ea typeface="Arial"/>
                <a:cs typeface="Arial"/>
              </a:rPr>
              <a:t>Without proper equipment, it is difficult to accurately measure the correct dosage of medicine </a:t>
            </a:r>
            <a:r>
              <a:rPr lang="en-US" sz="1000" b="0" dirty="0">
                <a:latin typeface="Arial"/>
                <a:ea typeface="Arial"/>
                <a:cs typeface="Arial"/>
              </a:rPr>
              <a:t>(Cheung, Bouvy and De Smet, 2009) </a:t>
            </a:r>
          </a:p>
          <a:p>
            <a:endParaRPr lang="en-US" sz="1600" b="0">
              <a:latin typeface="Arial"/>
              <a:ea typeface="Arial"/>
              <a:cs typeface="Arial"/>
            </a:endParaRPr>
          </a:p>
          <a:p>
            <a:endParaRPr lang="en-US" sz="1000" b="0" dirty="0">
              <a:latin typeface="Arial"/>
              <a:ea typeface="Arial"/>
              <a:cs typeface="Arial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A0BC2F98-3705-2D76-DC38-0D08BDD53321}"/>
                  </a:ext>
                </a:extLst>
              </p14:cNvPr>
              <p14:cNvContentPartPr/>
              <p14:nvPr/>
            </p14:nvContentPartPr>
            <p14:xfrm>
              <a:off x="4256925" y="1989907"/>
              <a:ext cx="888036" cy="907116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A0BC2F98-3705-2D76-DC38-0D08BDD5332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38934" y="1972276"/>
                <a:ext cx="923658" cy="9427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2E31C683-9771-F198-A777-5BC650EEA037}"/>
                  </a:ext>
                </a:extLst>
              </p14:cNvPr>
              <p14:cNvContentPartPr/>
              <p14:nvPr/>
            </p14:nvContentPartPr>
            <p14:xfrm>
              <a:off x="5369277" y="2884127"/>
              <a:ext cx="2969830" cy="112205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2E31C683-9771-F198-A777-5BC650EEA03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51640" y="2866134"/>
                <a:ext cx="3005464" cy="11576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4966CF4E-0774-B55C-A23B-E3966D26DEF8}"/>
                  </a:ext>
                </a:extLst>
              </p14:cNvPr>
              <p14:cNvContentPartPr/>
              <p14:nvPr/>
            </p14:nvContentPartPr>
            <p14:xfrm>
              <a:off x="5305363" y="2765409"/>
              <a:ext cx="375542" cy="405088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4966CF4E-0774-B55C-A23B-E3966D26DEF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87737" y="2747421"/>
                <a:ext cx="411154" cy="4407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2670F855-565C-82A2-B4BB-6BE86C50A5D3}"/>
                  </a:ext>
                </a:extLst>
              </p14:cNvPr>
              <p14:cNvContentPartPr/>
              <p14:nvPr/>
            </p14:nvContentPartPr>
            <p14:xfrm>
              <a:off x="9623777" y="112888"/>
              <a:ext cx="7055" cy="7055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2670F855-565C-82A2-B4BB-6BE86C50A5D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271027" y="-239862"/>
                <a:ext cx="705500" cy="7055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07389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AD9DE-3880-4C0B-3AA2-A49DDEC23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ea typeface="ＭＳ Ｐゴシック"/>
              </a:rPr>
              <a:t>WHO: Sustainable Development Goals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4B9D3-4FE2-58DA-A37A-F5C314486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095263"/>
            <a:ext cx="7772400" cy="2952328"/>
          </a:xfrm>
        </p:spPr>
        <p:txBody>
          <a:bodyPr lIns="91440" tIns="45720" rIns="91440" bIns="45720" anchor="t"/>
          <a:lstStyle/>
          <a:p>
            <a:pPr algn="just"/>
            <a:r>
              <a:rPr lang="en-GB" dirty="0">
                <a:ea typeface="+mn-lt"/>
                <a:cs typeface="+mn-lt"/>
              </a:rPr>
              <a:t>SDG Target 3.2 </a:t>
            </a:r>
            <a:endParaRPr lang="en-GB" dirty="0">
              <a:cs typeface="+mn-lt"/>
            </a:endParaRPr>
          </a:p>
          <a:p>
            <a:pPr marL="0" indent="0" algn="just">
              <a:buNone/>
            </a:pPr>
            <a:r>
              <a:rPr lang="en-GB" sz="1600" dirty="0">
                <a:ea typeface="+mn-lt"/>
                <a:cs typeface="+mn-lt"/>
              </a:rPr>
              <a:t> Newborn and child mortality: By 2030, end preventable deaths of newborns and children under 5 years of age, with all countries aiming to reduce neonatal mortality and under‑5 mortality (www.who.int, n.d.)</a:t>
            </a:r>
            <a:endParaRPr lang="en-GB" sz="1600"/>
          </a:p>
        </p:txBody>
      </p:sp>
      <p:pic>
        <p:nvPicPr>
          <p:cNvPr id="8" name="Picture 8" descr="A baby lying on its back on a white blanket&#10;&#10;Description automatically generated">
            <a:extLst>
              <a:ext uri="{FF2B5EF4-FFF2-40B4-BE49-F238E27FC236}">
                <a16:creationId xmlns:a16="http://schemas.microsoft.com/office/drawing/2014/main" id="{D86F96B1-30D7-0EF6-2416-46E9F7878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393" y="2820821"/>
            <a:ext cx="2043753" cy="2052283"/>
          </a:xfrm>
          <a:prstGeom prst="rect">
            <a:avLst/>
          </a:prstGeom>
        </p:spPr>
      </p:pic>
      <p:pic>
        <p:nvPicPr>
          <p:cNvPr id="9" name="Picture 9" descr="A child running through a sprinkler">
            <a:extLst>
              <a:ext uri="{FF2B5EF4-FFF2-40B4-BE49-F238E27FC236}">
                <a16:creationId xmlns:a16="http://schemas.microsoft.com/office/drawing/2014/main" id="{08A3C4A2-4B6C-D5D1-82D6-45FF0060AF5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0848" y="2822616"/>
            <a:ext cx="3069771" cy="2051462"/>
          </a:xfrm>
          <a:prstGeom prst="rect">
            <a:avLst/>
          </a:prstGeom>
        </p:spPr>
      </p:pic>
      <p:pic>
        <p:nvPicPr>
          <p:cNvPr id="10" name="Picture 10" descr="A logo with a circle and a globe&#10;&#10;Description automatically generated">
            <a:extLst>
              <a:ext uri="{FF2B5EF4-FFF2-40B4-BE49-F238E27FC236}">
                <a16:creationId xmlns:a16="http://schemas.microsoft.com/office/drawing/2014/main" id="{0507A1EA-D2BC-B666-F24C-35DF953321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9648" y="154572"/>
            <a:ext cx="2223655" cy="126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29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99CA1-9F3E-439B-81E5-FE0AC1DA4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ea typeface="ＭＳ Ｐゴシック"/>
              </a:rPr>
              <a:t>So how do we meet this?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47913-E5C2-4569-B703-3997A98AF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073823"/>
            <a:ext cx="4535165" cy="2715319"/>
          </a:xfrm>
        </p:spPr>
        <p:txBody>
          <a:bodyPr lIns="91440" tIns="45720" rIns="91440" bIns="45720" anchor="t"/>
          <a:lstStyle/>
          <a:p>
            <a:pPr algn="just"/>
            <a:r>
              <a:rPr lang="en-GB" sz="1400" dirty="0">
                <a:ea typeface="ＭＳ Ｐゴシック"/>
              </a:rPr>
              <a:t>In 2013, a company called </a:t>
            </a:r>
            <a:r>
              <a:rPr lang="en-GB" sz="1400" err="1">
                <a:ea typeface="ＭＳ Ｐゴシック"/>
              </a:rPr>
              <a:t>JustMilk</a:t>
            </a:r>
            <a:r>
              <a:rPr lang="en-GB" sz="1400" dirty="0">
                <a:ea typeface="ＭＳ Ｐゴシック"/>
              </a:rPr>
              <a:t> engineered a solution. </a:t>
            </a:r>
            <a:endParaRPr lang="en-US" sz="1400"/>
          </a:p>
          <a:p>
            <a:pPr algn="just"/>
            <a:r>
              <a:rPr lang="en-GB" sz="1400" dirty="0">
                <a:ea typeface="ＭＳ Ｐゴシック"/>
              </a:rPr>
              <a:t>They adapted the process of breastfeeding and created a silicone shield that the mother could place over her breast, and at the tip of the shield, is a rapidly disintegrating pill. When the baby feeds from the mother, the pill disintegrates into the milk, and so the baby takes in the medicine without knowing. </a:t>
            </a:r>
            <a:endParaRPr lang="en-GB" sz="1400" dirty="0">
              <a:ea typeface="ＭＳ Ｐゴシック"/>
              <a:cs typeface="Arial"/>
            </a:endParaRPr>
          </a:p>
          <a:p>
            <a:pPr algn="just"/>
            <a:r>
              <a:rPr lang="en-GB" sz="1400" dirty="0">
                <a:ea typeface="ＭＳ Ｐゴシック"/>
                <a:cs typeface="Arial"/>
              </a:rPr>
              <a:t>The organisation conducted studies in Kenya and found that community members had a positive response towards using the device. Can you think of why?</a:t>
            </a:r>
            <a:endParaRPr lang="en-GB" sz="1400" dirty="0"/>
          </a:p>
          <a:p>
            <a:pPr algn="just"/>
            <a:endParaRPr lang="en-GB" sz="1400" dirty="0"/>
          </a:p>
        </p:txBody>
      </p:sp>
      <p:pic>
        <p:nvPicPr>
          <p:cNvPr id="12" name="Picture 12" descr="A diagram of a bird&#10;&#10;Description automatically generated">
            <a:extLst>
              <a:ext uri="{FF2B5EF4-FFF2-40B4-BE49-F238E27FC236}">
                <a16:creationId xmlns:a16="http://schemas.microsoft.com/office/drawing/2014/main" id="{AE496331-3986-5ECE-0393-5A79CF9FA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8346" y="1588178"/>
            <a:ext cx="3653365" cy="152969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0F91E1F-B9CB-0BF4-66DF-C33D4BB827D6}"/>
              </a:ext>
            </a:extLst>
          </p:cNvPr>
          <p:cNvSpPr txBox="1"/>
          <p:nvPr/>
        </p:nvSpPr>
        <p:spPr>
          <a:xfrm>
            <a:off x="5439833" y="3661832"/>
            <a:ext cx="3132666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GB" sz="1400" b="0" dirty="0">
                <a:latin typeface="Arial"/>
                <a:ea typeface="ＭＳ Ｐゴシック"/>
                <a:cs typeface="Arial"/>
              </a:rPr>
              <a:t>This is where the pill is inserted. Why is a pill better than a liquid formulation?</a:t>
            </a:r>
            <a:endParaRPr lang="en-GB" sz="1400" b="0">
              <a:cs typeface="Arial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4DAEC4F7-377A-4E43-FD75-98687059C480}"/>
                  </a:ext>
                </a:extLst>
              </p14:cNvPr>
              <p14:cNvContentPartPr/>
              <p14:nvPr/>
            </p14:nvContentPartPr>
            <p14:xfrm>
              <a:off x="5725244" y="2061086"/>
              <a:ext cx="370066" cy="14525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4DAEC4F7-377A-4E43-FD75-98687059C48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07622" y="2043451"/>
                <a:ext cx="405670" cy="1488211"/>
              </a:xfrm>
              <a:prstGeom prst="rect">
                <a:avLst/>
              </a:prstGeom>
            </p:spPr>
          </p:pic>
        </mc:Fallback>
      </mc:AlternateContent>
      <p:pic>
        <p:nvPicPr>
          <p:cNvPr id="19" name="Picture 19" descr="A blue and green logo with a white cross&#10;&#10;Description automatically generated">
            <a:extLst>
              <a:ext uri="{FF2B5EF4-FFF2-40B4-BE49-F238E27FC236}">
                <a16:creationId xmlns:a16="http://schemas.microsoft.com/office/drawing/2014/main" id="{6F0A76A5-2503-3884-3CBF-894CEA0B6F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0561" y="520700"/>
            <a:ext cx="1878542" cy="109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251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2A558-4277-ACFF-1A38-2E7A565D8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ea typeface="ＭＳ Ｐゴシック"/>
              </a:rPr>
              <a:t>Let's think about taste . . .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25F61-CE73-A2AC-3FB1-67FAA28FD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357" y="1091718"/>
            <a:ext cx="5441868" cy="2959750"/>
          </a:xfrm>
        </p:spPr>
        <p:txBody>
          <a:bodyPr lIns="91440" tIns="45720" rIns="91440" bIns="45720" anchor="t"/>
          <a:lstStyle/>
          <a:p>
            <a:r>
              <a:rPr lang="en-GB" sz="1400" dirty="0">
                <a:ea typeface="ＭＳ Ｐゴシック"/>
              </a:rPr>
              <a:t>What makes a good medicine? What makes it taste 'good enough' for a child to consume it without throwing a tantrum? </a:t>
            </a:r>
          </a:p>
          <a:p>
            <a:pPr marL="0" indent="0">
              <a:buNone/>
            </a:pPr>
            <a:endParaRPr lang="en-GB" sz="1400" dirty="0">
              <a:ea typeface="ＭＳ Ｐゴシック"/>
            </a:endParaRPr>
          </a:p>
          <a:p>
            <a:pPr marL="0" indent="0">
              <a:buNone/>
            </a:pPr>
            <a:endParaRPr lang="en-GB" sz="1400" dirty="0">
              <a:ea typeface="ＭＳ Ｐゴシック"/>
            </a:endParaRPr>
          </a:p>
          <a:p>
            <a:r>
              <a:rPr lang="en-GB" sz="1400" dirty="0">
                <a:ea typeface="ＭＳ Ｐゴシック"/>
              </a:rPr>
              <a:t>Imagine if they made medicine the flavour of a honeycomb latte. What would be the problem with that?</a:t>
            </a:r>
          </a:p>
          <a:p>
            <a:pPr marL="0" indent="0">
              <a:buNone/>
            </a:pPr>
            <a:endParaRPr lang="en-GB" sz="1400" dirty="0">
              <a:ea typeface="ＭＳ Ｐゴシック"/>
            </a:endParaRPr>
          </a:p>
          <a:p>
            <a:pPr marL="0" indent="0">
              <a:buNone/>
            </a:pPr>
            <a:endParaRPr lang="en-GB" sz="1400" dirty="0">
              <a:ea typeface="ＭＳ Ｐゴシック"/>
            </a:endParaRPr>
          </a:p>
          <a:p>
            <a:r>
              <a:rPr lang="en-GB" sz="1400" dirty="0">
                <a:ea typeface="ＭＳ Ｐゴシック"/>
              </a:rPr>
              <a:t>Likewise, why don't they make toothpaste chocolate flavoured? It would taste good, it would motivate people to brush their teeth more, but then they'd never spit it out! </a:t>
            </a:r>
            <a:endParaRPr lang="en-GB" sz="1400"/>
          </a:p>
        </p:txBody>
      </p:sp>
      <p:pic>
        <p:nvPicPr>
          <p:cNvPr id="5" name="Picture 5" descr="A toothpaste on a toothbrush&#10;&#10;Description automatically generated">
            <a:extLst>
              <a:ext uri="{FF2B5EF4-FFF2-40B4-BE49-F238E27FC236}">
                <a16:creationId xmlns:a16="http://schemas.microsoft.com/office/drawing/2014/main" id="{97E37F5B-141C-5B4D-29A7-BAD0921E5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0585" y="1820515"/>
            <a:ext cx="1949924" cy="1264630"/>
          </a:xfrm>
          <a:prstGeom prst="rect">
            <a:avLst/>
          </a:prstGeom>
        </p:spPr>
      </p:pic>
      <p:pic>
        <p:nvPicPr>
          <p:cNvPr id="8" name="Picture 8" descr="A cup of coffee with a swirl of foam&#10;&#10;Description automatically generated">
            <a:extLst>
              <a:ext uri="{FF2B5EF4-FFF2-40B4-BE49-F238E27FC236}">
                <a16:creationId xmlns:a16="http://schemas.microsoft.com/office/drawing/2014/main" id="{B8A512FE-7D8F-26BF-F563-C9022FF0F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7371" y="166890"/>
            <a:ext cx="1941394" cy="1478647"/>
          </a:xfrm>
          <a:prstGeom prst="rect">
            <a:avLst/>
          </a:prstGeom>
        </p:spPr>
      </p:pic>
      <p:pic>
        <p:nvPicPr>
          <p:cNvPr id="9" name="Picture 9" descr="A group of chocolate pieces on a table&#10;&#10;Description automatically generated">
            <a:extLst>
              <a:ext uri="{FF2B5EF4-FFF2-40B4-BE49-F238E27FC236}">
                <a16:creationId xmlns:a16="http://schemas.microsoft.com/office/drawing/2014/main" id="{EE1028E5-9F92-F2B3-C81B-DC1082A3C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785001" y="3021239"/>
            <a:ext cx="1266733" cy="195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559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ea typeface="ＭＳ Ｐゴシック"/>
              </a:rPr>
              <a:t>Your turn!  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028465"/>
            <a:ext cx="7772400" cy="1433771"/>
          </a:xfrm>
        </p:spPr>
        <p:txBody>
          <a:bodyPr lIns="91440" tIns="45720" rIns="91440" bIns="45720" anchor="t"/>
          <a:lstStyle/>
          <a:p>
            <a:pPr marL="0" indent="0" algn="just">
              <a:buNone/>
            </a:pPr>
            <a:r>
              <a:rPr lang="en-GB" sz="1400" dirty="0">
                <a:ea typeface="ＭＳ Ｐゴシック"/>
              </a:rPr>
              <a:t>Split yourselves into 2-4 groups. You have </a:t>
            </a:r>
            <a:r>
              <a:rPr lang="en-GB" sz="1400" b="1" u="sng" dirty="0">
                <a:ea typeface="ＭＳ Ｐゴシック"/>
              </a:rPr>
              <a:t>two</a:t>
            </a:r>
            <a:r>
              <a:rPr lang="en-GB" sz="1400" dirty="0">
                <a:ea typeface="ＭＳ Ｐゴシック"/>
              </a:rPr>
              <a:t> tasks:</a:t>
            </a:r>
            <a:endParaRPr lang="en-GB" sz="1400" dirty="0"/>
          </a:p>
          <a:p>
            <a:pPr algn="just">
              <a:buAutoNum type="arabicParenR"/>
            </a:pPr>
            <a:r>
              <a:rPr lang="en-GB" sz="1400" dirty="0">
                <a:ea typeface="ＭＳ Ｐゴシック"/>
              </a:rPr>
              <a:t>Your first job is to design the perfect medicine. </a:t>
            </a:r>
            <a:r>
              <a:rPr lang="en-GB" sz="1400" dirty="0">
                <a:ea typeface="ＭＳ Ｐゴシック"/>
                <a:cs typeface="Arial"/>
              </a:rPr>
              <a:t> What ingredients would you add to make it taste good? Would it be in the form of a pill or a liquid formulation? Be prepared to justify your choices. What production methods would you use to make it? Use the manufacturing sheet and the chemical flavours sheet to help you! </a:t>
            </a:r>
            <a:endParaRPr lang="en-GB" sz="1400" dirty="0">
              <a:cs typeface="Arial"/>
            </a:endParaRPr>
          </a:p>
          <a:p>
            <a:pPr algn="just">
              <a:buAutoNum type="arabicParenR"/>
            </a:pPr>
            <a:r>
              <a:rPr lang="en-GB" sz="1400" dirty="0">
                <a:ea typeface="ＭＳ Ｐゴシック"/>
                <a:cs typeface="Arial"/>
              </a:rPr>
              <a:t> </a:t>
            </a:r>
            <a:r>
              <a:rPr lang="en-GB" sz="1400" dirty="0">
                <a:ea typeface="ＭＳ Ｐゴシック"/>
              </a:rPr>
              <a:t>You will </a:t>
            </a:r>
            <a:r>
              <a:rPr lang="en-GB" sz="1400" b="1" dirty="0">
                <a:ea typeface="ＭＳ Ｐゴシック"/>
              </a:rPr>
              <a:t>also </a:t>
            </a:r>
            <a:r>
              <a:rPr lang="en-GB" sz="1400" dirty="0">
                <a:ea typeface="ＭＳ Ｐゴシック"/>
              </a:rPr>
              <a:t>design a piece of equipment that can be used to deliver the medicine to a child. </a:t>
            </a:r>
            <a:endParaRPr lang="en-GB" sz="1400"/>
          </a:p>
          <a:p>
            <a:pPr marL="285750" indent="-285750" algn="just"/>
            <a:endParaRPr lang="en-GB" sz="1400" dirty="0"/>
          </a:p>
          <a:p>
            <a:pPr marL="285750" indent="-285750" algn="just"/>
            <a:endParaRPr lang="en-GB" sz="1400" dirty="0"/>
          </a:p>
          <a:p>
            <a:pPr marL="285750" indent="-285750" algn="just"/>
            <a:endParaRPr lang="en-GB" sz="1400" dirty="0"/>
          </a:p>
        </p:txBody>
      </p:sp>
      <p:pic>
        <p:nvPicPr>
          <p:cNvPr id="4" name="Picture 5" descr="A spoon with liquid pouring out of it&#10;&#10;Description automatically generated">
            <a:extLst>
              <a:ext uri="{FF2B5EF4-FFF2-40B4-BE49-F238E27FC236}">
                <a16:creationId xmlns:a16="http://schemas.microsoft.com/office/drawing/2014/main" id="{20EC7989-CC35-17F1-B879-C8E32712E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8758" y="2917209"/>
            <a:ext cx="1859973" cy="19440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82F256-B6F7-D70F-566E-C7BF178D29C1}"/>
              </a:ext>
            </a:extLst>
          </p:cNvPr>
          <p:cNvSpPr txBox="1"/>
          <p:nvPr/>
        </p:nvSpPr>
        <p:spPr>
          <a:xfrm>
            <a:off x="4278085" y="3069772"/>
            <a:ext cx="4310742" cy="1508105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GB" sz="1600" dirty="0">
                <a:latin typeface="Arial"/>
                <a:ea typeface="ＭＳ Ｐゴシック"/>
                <a:cs typeface="Arial"/>
              </a:rPr>
              <a:t>Did you know?</a:t>
            </a:r>
            <a:endParaRPr lang="en-US" sz="1600">
              <a:cs typeface="Arial"/>
            </a:endParaRPr>
          </a:p>
          <a:p>
            <a:pPr algn="just"/>
            <a:r>
              <a:rPr lang="en-GB" sz="1200" b="0" dirty="0">
                <a:latin typeface="Arial"/>
                <a:ea typeface="ＭＳ Ｐゴシック"/>
                <a:cs typeface="Arial"/>
              </a:rPr>
              <a:t>Amoxicillin uses synthetic fruit flavourings to make the medicine appealing to young children</a:t>
            </a:r>
            <a:r>
              <a:rPr lang="en-GB" sz="1400" b="0" dirty="0">
                <a:latin typeface="Arial"/>
                <a:ea typeface="ＭＳ Ｐゴシック"/>
                <a:cs typeface="Arial"/>
              </a:rPr>
              <a:t> </a:t>
            </a:r>
            <a:r>
              <a:rPr lang="en-GB" sz="900" b="0" dirty="0">
                <a:latin typeface="Arial"/>
                <a:ea typeface="ＭＳ Ｐゴシック"/>
                <a:cs typeface="Arial"/>
              </a:rPr>
              <a:t>(</a:t>
            </a:r>
            <a:r>
              <a:rPr lang="en-GB" sz="900" b="0" dirty="0" err="1">
                <a:latin typeface="Arial"/>
                <a:ea typeface="ＭＳ Ｐゴシック"/>
                <a:cs typeface="Arial"/>
              </a:rPr>
              <a:t>Chueca</a:t>
            </a:r>
            <a:r>
              <a:rPr lang="en-GB" sz="900" b="0" dirty="0">
                <a:latin typeface="Arial"/>
                <a:ea typeface="ＭＳ Ｐゴシック"/>
                <a:cs typeface="Arial"/>
              </a:rPr>
              <a:t>, Pagan and Garcia-Gonzalo, 2014)</a:t>
            </a:r>
            <a:r>
              <a:rPr lang="en-GB" sz="1400" b="0" dirty="0">
                <a:latin typeface="Arial"/>
                <a:ea typeface="ＭＳ Ｐゴシック"/>
                <a:cs typeface="Arial"/>
              </a:rPr>
              <a:t>. </a:t>
            </a:r>
            <a:r>
              <a:rPr lang="en-GB" sz="1200" b="0" dirty="0">
                <a:latin typeface="Arial"/>
                <a:ea typeface="ＭＳ Ｐゴシック"/>
                <a:cs typeface="Arial"/>
              </a:rPr>
              <a:t>Banana flavour is made using 3-Methylbutyl ethanoate, which is an ester. To make an orange flavour, limonene is used, which in IUPAC terms is 1-methyl-4-(1-methylethenyl)-cyclohexene </a:t>
            </a:r>
            <a:r>
              <a:rPr lang="en-GB" sz="900" b="0" dirty="0">
                <a:latin typeface="Arial"/>
                <a:ea typeface="ＭＳ Ｐゴシック"/>
                <a:cs typeface="Arial"/>
              </a:rPr>
              <a:t>(</a:t>
            </a:r>
            <a:r>
              <a:rPr lang="en-GB" sz="900" b="0" dirty="0" err="1">
                <a:latin typeface="Arial"/>
                <a:ea typeface="ＭＳ Ｐゴシック"/>
                <a:cs typeface="Arial"/>
              </a:rPr>
              <a:t>Chemoxy</a:t>
            </a:r>
            <a:r>
              <a:rPr lang="en-GB" sz="900" b="0" dirty="0">
                <a:latin typeface="Arial"/>
                <a:ea typeface="ＭＳ Ｐゴシック"/>
                <a:cs typeface="Arial"/>
              </a:rPr>
              <a:t> Ltd, 2016)</a:t>
            </a:r>
            <a:r>
              <a:rPr lang="en-GB" sz="1200" b="0" dirty="0">
                <a:latin typeface="Arial"/>
                <a:ea typeface="ＭＳ Ｐゴシック"/>
                <a:cs typeface="Arial"/>
              </a:rPr>
              <a:t>. </a:t>
            </a:r>
            <a:endParaRPr lang="en-GB" sz="1200" b="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2997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8D6FB-1548-70D2-CA2A-819011ECD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ea typeface="ＭＳ Ｐゴシック"/>
              </a:rPr>
              <a:t>Judging criteria:</a:t>
            </a:r>
            <a:endParaRPr lang="en-GB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126660F-FA2B-D919-FC46-EE62E4074C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908091"/>
              </p:ext>
            </p:extLst>
          </p:nvPr>
        </p:nvGraphicFramePr>
        <p:xfrm>
          <a:off x="7243948" y="1053935"/>
          <a:ext cx="1298192" cy="33585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8192">
                  <a:extLst>
                    <a:ext uri="{9D8B030D-6E8A-4147-A177-3AD203B41FA5}">
                      <a16:colId xmlns:a16="http://schemas.microsoft.com/office/drawing/2014/main" val="992721423"/>
                    </a:ext>
                  </a:extLst>
                </a:gridCol>
              </a:tblGrid>
              <a:tr h="832540">
                <a:tc>
                  <a:txBody>
                    <a:bodyPr/>
                    <a:lstStyle/>
                    <a:p>
                      <a:r>
                        <a:rPr lang="en-GB" sz="1200" dirty="0"/>
                        <a:t>          </a:t>
                      </a:r>
                    </a:p>
                    <a:p>
                      <a:pPr lvl="0">
                        <a:buNone/>
                      </a:pPr>
                      <a:r>
                        <a:rPr lang="en-GB" sz="1200" dirty="0"/>
                        <a:t>           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323984"/>
                  </a:ext>
                </a:extLst>
              </a:tr>
              <a:tr h="8420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278767"/>
                  </a:ext>
                </a:extLst>
              </a:tr>
              <a:tr h="8420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561765"/>
                  </a:ext>
                </a:extLst>
              </a:tr>
              <a:tr h="8420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810274"/>
                  </a:ext>
                </a:extLst>
              </a:tr>
            </a:tbl>
          </a:graphicData>
        </a:graphic>
      </p:graphicFrame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3C39838F-2886-EB8D-EF34-F556653D74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779641"/>
              </p:ext>
            </p:extLst>
          </p:nvPr>
        </p:nvGraphicFramePr>
        <p:xfrm>
          <a:off x="519545" y="1061357"/>
          <a:ext cx="6484478" cy="33255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4478">
                  <a:extLst>
                    <a:ext uri="{9D8B030D-6E8A-4147-A177-3AD203B41FA5}">
                      <a16:colId xmlns:a16="http://schemas.microsoft.com/office/drawing/2014/main" val="1262243456"/>
                    </a:ext>
                  </a:extLst>
                </a:gridCol>
              </a:tblGrid>
              <a:tr h="77273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2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Does it (hypothetically) taste good?</a:t>
                      </a:r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179417"/>
                  </a:ext>
                </a:extLst>
              </a:tr>
              <a:tr h="77273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2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How are the risks of each chemical minimised to ensure that it is safe for children to consume?</a:t>
                      </a:r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708120"/>
                  </a:ext>
                </a:extLst>
              </a:tr>
              <a:tr h="95714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2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Is the manufacturing method well-justified? Has the group mentioned how they will overcome the disadvantages?</a:t>
                      </a:r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897236"/>
                  </a:ext>
                </a:extLst>
              </a:tr>
              <a:tr h="772735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Has the group mentioned what they will use to administer the medicine? Will it be a spoon, a syringe, a dropper? How will they ensure that the person using the medicine will measure the correct amount?</a:t>
                      </a:r>
                      <a:endParaRPr lang="en-US" sz="12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lvl="0">
                        <a:buNone/>
                      </a:pP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233861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90EBEE59-51E2-9861-D5AA-89F3FE7959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519952"/>
              </p:ext>
            </p:extLst>
          </p:nvPr>
        </p:nvGraphicFramePr>
        <p:xfrm>
          <a:off x="3317668" y="437902"/>
          <a:ext cx="5213430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13430">
                  <a:extLst>
                    <a:ext uri="{9D8B030D-6E8A-4147-A177-3AD203B41FA5}">
                      <a16:colId xmlns:a16="http://schemas.microsoft.com/office/drawing/2014/main" val="324037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000000"/>
                          </a:solidFill>
                        </a:rPr>
                        <a:t>For each category, give the group a score out of 5. 5 being the best, 0 being the worst. 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36911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3634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References: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69361" y="644089"/>
            <a:ext cx="7772400" cy="2742009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endParaRPr lang="en-GB" sz="1100" dirty="0"/>
          </a:p>
          <a:p>
            <a:r>
              <a:rPr lang="en-GB" sz="1100" err="1">
                <a:ea typeface="+mn-lt"/>
                <a:cs typeface="+mn-lt"/>
              </a:rPr>
              <a:t>Chemoxy</a:t>
            </a:r>
            <a:r>
              <a:rPr lang="en-GB" sz="1100" dirty="0">
                <a:ea typeface="+mn-lt"/>
                <a:cs typeface="+mn-lt"/>
              </a:rPr>
              <a:t> Ltd (2016). The Science Behind Food Flavourings. [online] </a:t>
            </a:r>
            <a:r>
              <a:rPr lang="en-GB" sz="1100" err="1">
                <a:ea typeface="+mn-lt"/>
                <a:cs typeface="+mn-lt"/>
              </a:rPr>
              <a:t>Chemoxy</a:t>
            </a:r>
            <a:r>
              <a:rPr lang="en-GB" sz="1100" dirty="0">
                <a:ea typeface="+mn-lt"/>
                <a:cs typeface="+mn-lt"/>
              </a:rPr>
              <a:t> International. Available at: </a:t>
            </a:r>
            <a:r>
              <a:rPr lang="en-GB" sz="1100" dirty="0">
                <a:ea typeface="+mn-lt"/>
                <a:cs typeface="+mn-lt"/>
                <a:hlinkClick r:id="rId2"/>
              </a:rPr>
              <a:t>https://www.chemoxy.com/about-2/knowledge-hub/the-science-behind-food-flavourings/</a:t>
            </a:r>
            <a:r>
              <a:rPr lang="en-GB" sz="1100" dirty="0">
                <a:ea typeface="+mn-lt"/>
                <a:cs typeface="+mn-lt"/>
              </a:rPr>
              <a:t>.</a:t>
            </a:r>
            <a:endParaRPr lang="en-GB" sz="1100">
              <a:solidFill>
                <a:srgbClr val="222222"/>
              </a:solidFill>
              <a:cs typeface="Arial"/>
            </a:endParaRPr>
          </a:p>
          <a:p>
            <a:r>
              <a:rPr lang="en-GB" sz="1100" dirty="0">
                <a:solidFill>
                  <a:srgbClr val="222222"/>
                </a:solidFill>
                <a:ea typeface="ＭＳ Ｐゴシック"/>
                <a:cs typeface="Arial"/>
              </a:rPr>
              <a:t>Cheung, K.C., Bouvy, M.L. and De Smet, P.A., 2009. Medication errors: the importance of safe dispensing. </a:t>
            </a:r>
            <a:r>
              <a:rPr lang="en-GB" sz="1100" i="1" dirty="0">
                <a:solidFill>
                  <a:srgbClr val="222222"/>
                </a:solidFill>
                <a:ea typeface="ＭＳ Ｐゴシック"/>
                <a:cs typeface="Arial"/>
              </a:rPr>
              <a:t>British journal of clinical pharmacology</a:t>
            </a:r>
            <a:r>
              <a:rPr lang="en-GB" sz="1100" dirty="0">
                <a:solidFill>
                  <a:srgbClr val="222222"/>
                </a:solidFill>
                <a:ea typeface="ＭＳ Ｐゴシック"/>
                <a:cs typeface="Arial"/>
              </a:rPr>
              <a:t>, </a:t>
            </a:r>
            <a:r>
              <a:rPr lang="en-GB" sz="1100" i="1" dirty="0">
                <a:solidFill>
                  <a:srgbClr val="222222"/>
                </a:solidFill>
                <a:ea typeface="ＭＳ Ｐゴシック"/>
                <a:cs typeface="Arial"/>
              </a:rPr>
              <a:t>67</a:t>
            </a:r>
            <a:r>
              <a:rPr lang="en-GB" sz="1100" dirty="0">
                <a:solidFill>
                  <a:srgbClr val="222222"/>
                </a:solidFill>
                <a:ea typeface="ＭＳ Ｐゴシック"/>
                <a:cs typeface="Arial"/>
              </a:rPr>
              <a:t>(6), pp.676-680.</a:t>
            </a:r>
            <a:endParaRPr lang="en-GB" sz="1100" dirty="0">
              <a:ea typeface="ＭＳ Ｐゴシック"/>
            </a:endParaRPr>
          </a:p>
          <a:p>
            <a:r>
              <a:rPr lang="en-GB" sz="1100" err="1">
                <a:solidFill>
                  <a:srgbClr val="222222"/>
                </a:solidFill>
                <a:ea typeface="ＭＳ Ｐゴシック"/>
                <a:cs typeface="Arial"/>
              </a:rPr>
              <a:t>Chueca</a:t>
            </a:r>
            <a:r>
              <a:rPr lang="en-GB" sz="1100" dirty="0">
                <a:solidFill>
                  <a:srgbClr val="222222"/>
                </a:solidFill>
                <a:ea typeface="ＭＳ Ｐゴシック"/>
                <a:cs typeface="Arial"/>
              </a:rPr>
              <a:t>, B., Pagan, R. and Garcia-Gonzalo, D., 2014. Differential mechanism of Escherichia coli inactivation by (+)-limonene as a function of cell physiological state and drug's concentration. </a:t>
            </a:r>
            <a:r>
              <a:rPr lang="en-GB" sz="1100" i="1" err="1">
                <a:solidFill>
                  <a:srgbClr val="222222"/>
                </a:solidFill>
                <a:ea typeface="ＭＳ Ｐゴシック"/>
                <a:cs typeface="Arial"/>
              </a:rPr>
              <a:t>PloS</a:t>
            </a:r>
            <a:r>
              <a:rPr lang="en-GB" sz="1100" i="1" dirty="0">
                <a:solidFill>
                  <a:srgbClr val="222222"/>
                </a:solidFill>
                <a:ea typeface="ＭＳ Ｐゴシック"/>
                <a:cs typeface="Arial"/>
              </a:rPr>
              <a:t> one</a:t>
            </a:r>
            <a:r>
              <a:rPr lang="en-GB" sz="1100" dirty="0">
                <a:solidFill>
                  <a:srgbClr val="222222"/>
                </a:solidFill>
                <a:ea typeface="ＭＳ Ｐゴシック"/>
                <a:cs typeface="Arial"/>
              </a:rPr>
              <a:t>, </a:t>
            </a:r>
            <a:r>
              <a:rPr lang="en-GB" sz="1100" i="1" dirty="0">
                <a:solidFill>
                  <a:srgbClr val="222222"/>
                </a:solidFill>
                <a:ea typeface="ＭＳ Ｐゴシック"/>
                <a:cs typeface="Arial"/>
              </a:rPr>
              <a:t>9</a:t>
            </a:r>
            <a:r>
              <a:rPr lang="en-GB" sz="1100" dirty="0">
                <a:solidFill>
                  <a:srgbClr val="222222"/>
                </a:solidFill>
                <a:ea typeface="ＭＳ Ｐゴシック"/>
                <a:cs typeface="Arial"/>
              </a:rPr>
              <a:t>(4), p.e94072.</a:t>
            </a:r>
          </a:p>
          <a:p>
            <a:r>
              <a:rPr lang="en-GB" sz="1100" err="1">
                <a:ea typeface="ＭＳ Ｐゴシック"/>
              </a:rPr>
              <a:t>JustMilk</a:t>
            </a:r>
            <a:r>
              <a:rPr lang="en-GB" sz="1100" dirty="0">
                <a:ea typeface="ＭＳ Ｐゴシック"/>
              </a:rPr>
              <a:t>. (n.d.). What We Do. [online] Available at: http://www.justmilk.org/what-we-do [Accessed 24 Jul. 2023]. </a:t>
            </a:r>
            <a:endParaRPr lang="en-GB" sz="1100" dirty="0"/>
          </a:p>
          <a:p>
            <a:r>
              <a:rPr lang="en-GB" sz="1100" dirty="0">
                <a:ea typeface="ＭＳ Ｐゴシック"/>
              </a:rPr>
              <a:t>Kendall, R., Lenoir, J., Gerrard, S., Scheuerle, R.L., Slater, N.K. and </a:t>
            </a:r>
            <a:r>
              <a:rPr lang="en-GB" sz="1100" err="1">
                <a:ea typeface="ＭＳ Ｐゴシック"/>
              </a:rPr>
              <a:t>Tuleu</a:t>
            </a:r>
            <a:r>
              <a:rPr lang="en-GB" sz="1100" dirty="0">
                <a:ea typeface="ＭＳ Ｐゴシック"/>
              </a:rPr>
              <a:t>, C., 2017. Using the Slug Mucosal Irritation assay to investigate the tolerability of tablet excipients on human skin in the context of the use of a nipple shield delivery system. Pharmaceutical research, 34, pp.687-695. </a:t>
            </a:r>
            <a:endParaRPr lang="en-GB" sz="1100" dirty="0"/>
          </a:p>
          <a:p>
            <a:r>
              <a:rPr lang="en-GB" sz="1100" dirty="0">
                <a:solidFill>
                  <a:srgbClr val="222222"/>
                </a:solidFill>
                <a:ea typeface="ＭＳ Ｐゴシック"/>
                <a:cs typeface="Arial"/>
              </a:rPr>
              <a:t>Mennella, J.A., Spector, A.C., Reed, D.R. and Coldwell, S.E., 2013. The bad taste of medicines: overview of basic research on bitter taste. </a:t>
            </a:r>
            <a:r>
              <a:rPr lang="en-GB" sz="1100" i="1" dirty="0">
                <a:solidFill>
                  <a:srgbClr val="222222"/>
                </a:solidFill>
                <a:ea typeface="ＭＳ Ｐゴシック"/>
                <a:cs typeface="Arial"/>
              </a:rPr>
              <a:t>Clinical therapeutics</a:t>
            </a:r>
            <a:r>
              <a:rPr lang="en-GB" sz="1100" dirty="0">
                <a:solidFill>
                  <a:srgbClr val="222222"/>
                </a:solidFill>
                <a:ea typeface="ＭＳ Ｐゴシック"/>
                <a:cs typeface="Arial"/>
              </a:rPr>
              <a:t>, </a:t>
            </a:r>
            <a:r>
              <a:rPr lang="en-GB" sz="1100" i="1" dirty="0">
                <a:solidFill>
                  <a:srgbClr val="222222"/>
                </a:solidFill>
                <a:ea typeface="ＭＳ Ｐゴシック"/>
                <a:cs typeface="Arial"/>
              </a:rPr>
              <a:t>35</a:t>
            </a:r>
            <a:r>
              <a:rPr lang="en-GB" sz="1100" dirty="0">
                <a:solidFill>
                  <a:srgbClr val="222222"/>
                </a:solidFill>
                <a:ea typeface="ＭＳ Ｐゴシック"/>
                <a:cs typeface="Arial"/>
              </a:rPr>
              <a:t>(8), pp.1225-1246.</a:t>
            </a:r>
            <a:endParaRPr lang="en-GB" sz="1100">
              <a:solidFill>
                <a:srgbClr val="000000"/>
              </a:solidFill>
              <a:ea typeface="ＭＳ Ｐゴシック"/>
              <a:cs typeface="Arial"/>
            </a:endParaRPr>
          </a:p>
          <a:p>
            <a:r>
              <a:rPr lang="en-GB" sz="1100" err="1">
                <a:solidFill>
                  <a:srgbClr val="222222"/>
                </a:solidFill>
                <a:ea typeface="ＭＳ Ｐゴシック"/>
                <a:cs typeface="Arial"/>
              </a:rPr>
              <a:t>Orubu</a:t>
            </a:r>
            <a:r>
              <a:rPr lang="en-GB" sz="1100" dirty="0">
                <a:solidFill>
                  <a:srgbClr val="222222"/>
                </a:solidFill>
                <a:ea typeface="ＭＳ Ｐゴシック"/>
                <a:cs typeface="Arial"/>
              </a:rPr>
              <a:t>, E.S. and </a:t>
            </a:r>
            <a:r>
              <a:rPr lang="en-GB" sz="1100" err="1">
                <a:solidFill>
                  <a:srgbClr val="222222"/>
                </a:solidFill>
                <a:ea typeface="ＭＳ Ｐゴシック"/>
                <a:cs typeface="Arial"/>
              </a:rPr>
              <a:t>Tuleu</a:t>
            </a:r>
            <a:r>
              <a:rPr lang="en-GB" sz="1100" dirty="0">
                <a:solidFill>
                  <a:srgbClr val="222222"/>
                </a:solidFill>
                <a:ea typeface="ＭＳ Ｐゴシック"/>
                <a:cs typeface="Arial"/>
              </a:rPr>
              <a:t>, C., 2017. Medicines for children: flexible solid oral formulations. </a:t>
            </a:r>
            <a:r>
              <a:rPr lang="en-GB" sz="1100" i="1" dirty="0">
                <a:solidFill>
                  <a:srgbClr val="222222"/>
                </a:solidFill>
                <a:ea typeface="ＭＳ Ｐゴシック"/>
                <a:cs typeface="Arial"/>
              </a:rPr>
              <a:t>Bulletin of the World Health Organization</a:t>
            </a:r>
            <a:r>
              <a:rPr lang="en-GB" sz="1100" dirty="0">
                <a:solidFill>
                  <a:srgbClr val="222222"/>
                </a:solidFill>
                <a:ea typeface="ＭＳ Ｐゴシック"/>
                <a:cs typeface="Arial"/>
              </a:rPr>
              <a:t>, </a:t>
            </a:r>
            <a:r>
              <a:rPr lang="en-GB" sz="1100" i="1" dirty="0">
                <a:solidFill>
                  <a:srgbClr val="222222"/>
                </a:solidFill>
                <a:ea typeface="ＭＳ Ｐゴシック"/>
                <a:cs typeface="Arial"/>
              </a:rPr>
              <a:t>95</a:t>
            </a:r>
            <a:r>
              <a:rPr lang="en-GB" sz="1100" dirty="0">
                <a:solidFill>
                  <a:srgbClr val="222222"/>
                </a:solidFill>
                <a:ea typeface="ＭＳ Ｐゴシック"/>
                <a:cs typeface="Arial"/>
              </a:rPr>
              <a:t>(3), p.238.</a:t>
            </a:r>
            <a:endParaRPr lang="en-GB" sz="1100">
              <a:solidFill>
                <a:srgbClr val="000000"/>
              </a:solidFill>
              <a:ea typeface="ＭＳ Ｐゴシック"/>
              <a:cs typeface="Arial"/>
            </a:endParaRPr>
          </a:p>
          <a:p>
            <a:r>
              <a:rPr lang="en-GB" sz="1100" dirty="0">
                <a:ea typeface="+mn-lt"/>
                <a:cs typeface="+mn-lt"/>
                <a:hlinkClick r:id="rId3"/>
              </a:rPr>
              <a:t>www.who.int</a:t>
            </a:r>
            <a:r>
              <a:rPr lang="en-GB" sz="1100" dirty="0">
                <a:ea typeface="+mn-lt"/>
                <a:cs typeface="+mn-lt"/>
              </a:rPr>
              <a:t>. (n.d.). SDG Target 3.2 | Newborn and child mortality: By 2030, end preventable deaths of newborns and children under 5 years of age, with all countries aiming to reduce neonatal mortality and under‑5 mortality. [online] Available at: </a:t>
            </a:r>
            <a:r>
              <a:rPr lang="en-GB" sz="1100" dirty="0">
                <a:ea typeface="+mn-lt"/>
                <a:cs typeface="+mn-lt"/>
                <a:hlinkClick r:id="rId4"/>
              </a:rPr>
              <a:t>https://www.who.int/data/gho/data/themes/topics/indicator-groups/indicator-group-details/GHO/sdg-target-3.2-newborn-and-child-mortality#:~:text=By%202030%2C%20end%20preventable%20deaths%20of</a:t>
            </a:r>
            <a:r>
              <a:rPr lang="en-GB" sz="1100" dirty="0">
                <a:ea typeface="+mn-lt"/>
                <a:cs typeface="+mn-lt"/>
              </a:rPr>
              <a:t> [Accessed 27 Jul. 2023].</a:t>
            </a:r>
          </a:p>
          <a:p>
            <a:endParaRPr lang="en-GB" sz="1100" dirty="0"/>
          </a:p>
          <a:p>
            <a:pPr marL="0" indent="0">
              <a:buNone/>
            </a:pPr>
            <a:endParaRPr lang="en-GB" sz="11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73269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3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4d1027c-6bdc-4b43-b466-db2eaf2189bf">
      <Terms xmlns="http://schemas.microsoft.com/office/infopath/2007/PartnerControls"/>
    </lcf76f155ced4ddcb4097134ff3c332f>
    <TaxCatchAll xmlns="e571a99e-2ffa-42b9-9b57-66cf4ad2fda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9DB31AD51C514AB045C66FAC4A6BD2" ma:contentTypeVersion="16" ma:contentTypeDescription="Create a new document." ma:contentTypeScope="" ma:versionID="650bebb6a16f83f7741cc854575c6587">
  <xsd:schema xmlns:xsd="http://www.w3.org/2001/XMLSchema" xmlns:xs="http://www.w3.org/2001/XMLSchema" xmlns:p="http://schemas.microsoft.com/office/2006/metadata/properties" xmlns:ns2="f4d1027c-6bdc-4b43-b466-db2eaf2189bf" xmlns:ns3="e571a99e-2ffa-42b9-9b57-66cf4ad2fda1" targetNamespace="http://schemas.microsoft.com/office/2006/metadata/properties" ma:root="true" ma:fieldsID="0ca9c08d3df9b592812321c2d7eae65c" ns2:_="" ns3:_="">
    <xsd:import namespace="f4d1027c-6bdc-4b43-b466-db2eaf2189bf"/>
    <xsd:import namespace="e571a99e-2ffa-42b9-9b57-66cf4ad2fd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d1027c-6bdc-4b43-b466-db2eaf2189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ac7af76c-f141-45ca-ae1a-4959eb0cbd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71a99e-2ffa-42b9-9b57-66cf4ad2fda1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6fc2153-3a5a-4d25-9879-8d2f4a974d1e}" ma:internalName="TaxCatchAll" ma:showField="CatchAllData" ma:web="e571a99e-2ffa-42b9-9b57-66cf4ad2fd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261259-77E5-492A-8D80-388A08002B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D1F90A-6085-4FB1-8BA8-AF2197EF59EB}">
  <ds:schemaRefs>
    <ds:schemaRef ds:uri="http://schemas.microsoft.com/office/2006/metadata/properties"/>
    <ds:schemaRef ds:uri="http://schemas.microsoft.com/office/infopath/2007/PartnerControls"/>
    <ds:schemaRef ds:uri="f4d1027c-6bdc-4b43-b466-db2eaf2189bf"/>
    <ds:schemaRef ds:uri="e571a99e-2ffa-42b9-9b57-66cf4ad2fda1"/>
  </ds:schemaRefs>
</ds:datastoreItem>
</file>

<file path=customXml/itemProps3.xml><?xml version="1.0" encoding="utf-8"?>
<ds:datastoreItem xmlns:ds="http://schemas.openxmlformats.org/officeDocument/2006/customXml" ds:itemID="{7EDB7DA4-820B-4806-A454-1B7B598F39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d1027c-6bdc-4b43-b466-db2eaf2189bf"/>
    <ds:schemaRef ds:uri="e571a99e-2ffa-42b9-9b57-66cf4ad2fd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</TotalTime>
  <Words>327</Words>
  <Application>Microsoft Office PowerPoint</Application>
  <PresentationFormat>On-screen Show (16:9)</PresentationFormat>
  <Paragraphs>41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Default Design</vt:lpstr>
      <vt:lpstr>Delivering Medicine to Neonates</vt:lpstr>
      <vt:lpstr>Not everyone likes the taste of medicine - especially children! </vt:lpstr>
      <vt:lpstr>There are different types of medicine available:</vt:lpstr>
      <vt:lpstr>Discuss and match up!</vt:lpstr>
      <vt:lpstr>What challenges are associated with feeding liquid formulation to a neonate in a low resource country?</vt:lpstr>
      <vt:lpstr>In low-resource countries, liquid medicines are:</vt:lpstr>
      <vt:lpstr>WHO: Sustainable Development Goals</vt:lpstr>
      <vt:lpstr>So how do we meet this?</vt:lpstr>
      <vt:lpstr>Let's think about taste . . .</vt:lpstr>
      <vt:lpstr>Your turn!  </vt:lpstr>
      <vt:lpstr>Judging criteria:</vt:lpstr>
      <vt:lpstr>References:</vt:lpstr>
    </vt:vector>
  </TitlesOfParts>
  <Company>The University of Birmingham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Design and Publications</dc:creator>
  <cp:lastModifiedBy>Zarin Khan (MEng Chem En w Int St &amp; Ind St)</cp:lastModifiedBy>
  <cp:revision>700</cp:revision>
  <cp:lastPrinted>2019-07-31T08:58:40Z</cp:lastPrinted>
  <dcterms:created xsi:type="dcterms:W3CDTF">2005-06-08T11:15:47Z</dcterms:created>
  <dcterms:modified xsi:type="dcterms:W3CDTF">2023-08-21T10:37:17Z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0x0101008B9DB31AD51C514AB045C66FAC4A6BD2</vt:lpwstr>
  </property>
</Properties>
</file>