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62" r:id="rId5"/>
    <p:sldId id="270" r:id="rId6"/>
    <p:sldId id="271" r:id="rId7"/>
    <p:sldId id="272" r:id="rId8"/>
    <p:sldId id="273" r:id="rId9"/>
    <p:sldId id="274" r:id="rId10"/>
    <p:sldId id="275" r:id="rId11"/>
    <p:sldId id="276" r:id="rId12"/>
    <p:sldId id="277" r:id="rId13"/>
    <p:sldId id="278" r:id="rId14"/>
    <p:sldId id="279" r:id="rId15"/>
    <p:sldId id="280" r:id="rId16"/>
    <p:sldId id="282" r:id="rId17"/>
    <p:sldId id="283" r:id="rId18"/>
    <p:sldId id="284" r:id="rId19"/>
    <p:sldId id="285" r:id="rId20"/>
    <p:sldId id="286" r:id="rId21"/>
    <p:sldId id="287" r:id="rId22"/>
    <p:sldId id="288" r:id="rId23"/>
    <p:sldId id="289" r:id="rId24"/>
    <p:sldId id="349" r:id="rId25"/>
  </p:sldIdLst>
  <p:sldSz cx="9144000" cy="5143500" type="screen16x9"/>
  <p:notesSz cx="9144000" cy="6858000"/>
  <p:defaultTextStyle>
    <a:defPPr>
      <a:defRPr lang="en-GB"/>
    </a:defPPr>
    <a:lvl1pPr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58">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9E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AAD11C-6BDB-4BF8-9556-FAB14648FD1D}" v="1" dt="2022-10-14T14:48:15.4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p:cViewPr varScale="1">
        <p:scale>
          <a:sx n="67" d="100"/>
          <a:sy n="67" d="100"/>
        </p:scale>
        <p:origin x="1180" y="44"/>
      </p:cViewPr>
      <p:guideLst>
        <p:guide orient="horz" pos="15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67" d="100"/>
          <a:sy n="167" d="100"/>
        </p:scale>
        <p:origin x="1976" y="8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is Boyle (Chemical Engineering)" userId="071717fd-8397-4312-ba39-e58b7d05b275" providerId="ADAL" clId="{41AAD11C-6BDB-4BF8-9556-FAB14648FD1D}"/>
    <pc:docChg chg="custSel modSld">
      <pc:chgData name="Lois Boyle (Chemical Engineering)" userId="071717fd-8397-4312-ba39-e58b7d05b275" providerId="ADAL" clId="{41AAD11C-6BDB-4BF8-9556-FAB14648FD1D}" dt="2022-10-14T14:48:34.946" v="48" actId="1076"/>
      <pc:docMkLst>
        <pc:docMk/>
      </pc:docMkLst>
      <pc:sldChg chg="modSp mod">
        <pc:chgData name="Lois Boyle (Chemical Engineering)" userId="071717fd-8397-4312-ba39-e58b7d05b275" providerId="ADAL" clId="{41AAD11C-6BDB-4BF8-9556-FAB14648FD1D}" dt="2022-10-14T14:40:39.280" v="2" actId="20577"/>
        <pc:sldMkLst>
          <pc:docMk/>
          <pc:sldMk cId="1894094186" sldId="272"/>
        </pc:sldMkLst>
        <pc:spChg chg="mod">
          <ac:chgData name="Lois Boyle (Chemical Engineering)" userId="071717fd-8397-4312-ba39-e58b7d05b275" providerId="ADAL" clId="{41AAD11C-6BDB-4BF8-9556-FAB14648FD1D}" dt="2022-10-14T14:40:39.280" v="2" actId="20577"/>
          <ac:spMkLst>
            <pc:docMk/>
            <pc:sldMk cId="1894094186" sldId="272"/>
            <ac:spMk id="9" creationId="{00000000-0000-0000-0000-000000000000}"/>
          </ac:spMkLst>
        </pc:spChg>
      </pc:sldChg>
      <pc:sldChg chg="modSp mod">
        <pc:chgData name="Lois Boyle (Chemical Engineering)" userId="071717fd-8397-4312-ba39-e58b7d05b275" providerId="ADAL" clId="{41AAD11C-6BDB-4BF8-9556-FAB14648FD1D}" dt="2022-10-14T14:42:58.154" v="3" actId="20577"/>
        <pc:sldMkLst>
          <pc:docMk/>
          <pc:sldMk cId="1781023691" sldId="280"/>
        </pc:sldMkLst>
        <pc:spChg chg="mod">
          <ac:chgData name="Lois Boyle (Chemical Engineering)" userId="071717fd-8397-4312-ba39-e58b7d05b275" providerId="ADAL" clId="{41AAD11C-6BDB-4BF8-9556-FAB14648FD1D}" dt="2022-10-14T14:42:58.154" v="3" actId="20577"/>
          <ac:spMkLst>
            <pc:docMk/>
            <pc:sldMk cId="1781023691" sldId="280"/>
            <ac:spMk id="10" creationId="{07010CA8-86AC-45AB-B02E-B6D71B1883B3}"/>
          </ac:spMkLst>
        </pc:spChg>
      </pc:sldChg>
      <pc:sldChg chg="modSp mod">
        <pc:chgData name="Lois Boyle (Chemical Engineering)" userId="071717fd-8397-4312-ba39-e58b7d05b275" providerId="ADAL" clId="{41AAD11C-6BDB-4BF8-9556-FAB14648FD1D}" dt="2022-10-14T14:46:04.205" v="38" actId="20577"/>
        <pc:sldMkLst>
          <pc:docMk/>
          <pc:sldMk cId="1916764720" sldId="289"/>
        </pc:sldMkLst>
        <pc:spChg chg="mod">
          <ac:chgData name="Lois Boyle (Chemical Engineering)" userId="071717fd-8397-4312-ba39-e58b7d05b275" providerId="ADAL" clId="{41AAD11C-6BDB-4BF8-9556-FAB14648FD1D}" dt="2022-10-14T14:46:04.205" v="38" actId="20577"/>
          <ac:spMkLst>
            <pc:docMk/>
            <pc:sldMk cId="1916764720" sldId="289"/>
            <ac:spMk id="10" creationId="{07010CA8-86AC-45AB-B02E-B6D71B1883B3}"/>
          </ac:spMkLst>
        </pc:spChg>
      </pc:sldChg>
      <pc:sldChg chg="addSp delSp modSp mod">
        <pc:chgData name="Lois Boyle (Chemical Engineering)" userId="071717fd-8397-4312-ba39-e58b7d05b275" providerId="ADAL" clId="{41AAD11C-6BDB-4BF8-9556-FAB14648FD1D}" dt="2022-10-14T14:48:34.946" v="48" actId="1076"/>
        <pc:sldMkLst>
          <pc:docMk/>
          <pc:sldMk cId="958860848" sldId="349"/>
        </pc:sldMkLst>
        <pc:picChg chg="add mod">
          <ac:chgData name="Lois Boyle (Chemical Engineering)" userId="071717fd-8397-4312-ba39-e58b7d05b275" providerId="ADAL" clId="{41AAD11C-6BDB-4BF8-9556-FAB14648FD1D}" dt="2022-10-14T14:48:34.946" v="48" actId="1076"/>
          <ac:picMkLst>
            <pc:docMk/>
            <pc:sldMk cId="958860848" sldId="349"/>
            <ac:picMk id="3" creationId="{C19D777F-BEF6-4A39-8DD6-CF8FCC4B0001}"/>
          </ac:picMkLst>
        </pc:picChg>
        <pc:picChg chg="del">
          <ac:chgData name="Lois Boyle (Chemical Engineering)" userId="071717fd-8397-4312-ba39-e58b7d05b275" providerId="ADAL" clId="{41AAD11C-6BDB-4BF8-9556-FAB14648FD1D}" dt="2022-10-14T14:48:19.453" v="41" actId="478"/>
          <ac:picMkLst>
            <pc:docMk/>
            <pc:sldMk cId="958860848" sldId="349"/>
            <ac:picMk id="14" creationId="{F09B43AA-9257-4B65-9FB0-C49B45CF26F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8000E5-E1BF-1B49-8B13-714438104DE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C316E7D2-FA68-9F43-935B-5C4FB410B5F9}"/>
              </a:ext>
            </a:extLst>
          </p:cNvPr>
          <p:cNvSpPr>
            <a:spLocks noGrp="1"/>
          </p:cNvSpPr>
          <p:nvPr>
            <p:ph type="dt" sz="quarter"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A3251F9C-DD71-D44B-BC61-B9FFF09B63D6}" type="datetimeFigureOut">
              <a:rPr lang="en-US" altLang="en-US"/>
              <a:pPr>
                <a:defRPr/>
              </a:pPr>
              <a:t>10/14/2022</a:t>
            </a:fld>
            <a:endParaRPr lang="en-US" altLang="en-US"/>
          </a:p>
        </p:txBody>
      </p:sp>
      <p:sp>
        <p:nvSpPr>
          <p:cNvPr id="4" name="Footer Placeholder 3">
            <a:extLst>
              <a:ext uri="{FF2B5EF4-FFF2-40B4-BE49-F238E27FC236}">
                <a16:creationId xmlns:a16="http://schemas.microsoft.com/office/drawing/2014/main" id="{B385D875-A649-3A4B-8E3B-058149450C42}"/>
              </a:ext>
            </a:extLst>
          </p:cNvPr>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5" name="Slide Number Placeholder 4">
            <a:extLst>
              <a:ext uri="{FF2B5EF4-FFF2-40B4-BE49-F238E27FC236}">
                <a16:creationId xmlns:a16="http://schemas.microsoft.com/office/drawing/2014/main" id="{82201212-A529-7F40-936E-A515A995FDE7}"/>
              </a:ext>
            </a:extLst>
          </p:cNvPr>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870662C-C48F-D348-A8B1-EF16E886014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1814C16E-B00C-4FA4-8953-2E262D1684AF}" type="datetimeFigureOut">
              <a:rPr lang="en-GB" smtClean="0"/>
              <a:t>14/10/2022</a:t>
            </a:fld>
            <a:endParaRPr lang="en-GB"/>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B68C3CB-3118-423E-861A-757A9737E9E3}" type="slidenum">
              <a:rPr lang="en-GB" smtClean="0"/>
              <a:t>‹#›</a:t>
            </a:fld>
            <a:endParaRPr lang="en-GB"/>
          </a:p>
        </p:txBody>
      </p:sp>
    </p:spTree>
    <p:extLst>
      <p:ext uri="{BB962C8B-B14F-4D97-AF65-F5344CB8AC3E}">
        <p14:creationId xmlns:p14="http://schemas.microsoft.com/office/powerpoint/2010/main" val="3795356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1543050"/>
            <a:ext cx="6552728" cy="596652"/>
          </a:xfrm>
          <a:prstGeom prst="rect">
            <a:avLst/>
          </a:prstGeom>
        </p:spPr>
        <p:txBody>
          <a:bodyPr/>
          <a:lstStyle>
            <a:lvl1pPr>
              <a:defRPr>
                <a:solidFill>
                  <a:schemeClr val="tx1"/>
                </a:solidFill>
                <a:latin typeface="Georgia"/>
                <a:cs typeface="Georgia"/>
              </a:defRPr>
            </a:lvl1pPr>
          </a:lstStyle>
          <a:p>
            <a:r>
              <a:rPr lang="en-GB" dirty="0"/>
              <a:t>Click to edit Master title style</a:t>
            </a:r>
          </a:p>
        </p:txBody>
      </p:sp>
      <p:sp>
        <p:nvSpPr>
          <p:cNvPr id="5" name="Text Placeholder 4"/>
          <p:cNvSpPr>
            <a:spLocks noGrp="1"/>
          </p:cNvSpPr>
          <p:nvPr>
            <p:ph type="body" sz="quarter" idx="10" hasCustomPrompt="1"/>
          </p:nvPr>
        </p:nvSpPr>
        <p:spPr>
          <a:xfrm>
            <a:off x="468313" y="2211388"/>
            <a:ext cx="6551612" cy="360362"/>
          </a:xfrm>
          <a:prstGeom prst="rect">
            <a:avLst/>
          </a:prstGeom>
        </p:spPr>
        <p:txBody>
          <a:bodyPr/>
          <a:lstStyle>
            <a:lvl1pPr>
              <a:defRPr sz="1600" baseline="0">
                <a:solidFill>
                  <a:schemeClr val="tx1"/>
                </a:solidFill>
              </a:defRPr>
            </a:lvl1pPr>
          </a:lstStyle>
          <a:p>
            <a:pPr lvl="0"/>
            <a:r>
              <a:rPr lang="en-GB" dirty="0"/>
              <a:t>Click to edit subtitle</a:t>
            </a:r>
          </a:p>
        </p:txBody>
      </p:sp>
    </p:spTree>
    <p:extLst>
      <p:ext uri="{BB962C8B-B14F-4D97-AF65-F5344CB8AC3E}">
        <p14:creationId xmlns:p14="http://schemas.microsoft.com/office/powerpoint/2010/main" val="698038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411510"/>
            <a:ext cx="7772400" cy="857250"/>
          </a:xfrm>
          <a:prstGeom prst="rect">
            <a:avLst/>
          </a:prstGeom>
        </p:spPr>
        <p:txBody>
          <a:bodyPr/>
          <a:lstStyle>
            <a:lvl1pPr>
              <a:defRPr sz="2800">
                <a:solidFill>
                  <a:schemeClr val="tx1"/>
                </a:solidFill>
                <a:latin typeface="Georgia"/>
                <a:cs typeface="Georgia"/>
              </a:defRPr>
            </a:lvl1pPr>
          </a:lstStyle>
          <a:p>
            <a:r>
              <a:rPr lang="en-GB" dirty="0"/>
              <a:t>Click to edit slide heading</a:t>
            </a:r>
          </a:p>
        </p:txBody>
      </p:sp>
      <p:sp>
        <p:nvSpPr>
          <p:cNvPr id="3" name="Content Placeholder 2"/>
          <p:cNvSpPr>
            <a:spLocks noGrp="1"/>
          </p:cNvSpPr>
          <p:nvPr>
            <p:ph idx="1" hasCustomPrompt="1"/>
          </p:nvPr>
        </p:nvSpPr>
        <p:spPr>
          <a:xfrm>
            <a:off x="395536" y="1347614"/>
            <a:ext cx="7772400" cy="2952328"/>
          </a:xfrm>
          <a:prstGeom prst="rect">
            <a:avLst/>
          </a:prstGeom>
        </p:spPr>
        <p:txBody>
          <a:bodyPr/>
          <a:lstStyle>
            <a:lvl1pPr marL="342900" indent="-342900">
              <a:buClr>
                <a:schemeClr val="tx1"/>
              </a:buClr>
              <a:buFont typeface="Wingdings" panose="05000000000000000000" pitchFamily="2" charset="2"/>
              <a:buChar char="§"/>
              <a:defRPr b="0" baseline="0">
                <a:solidFill>
                  <a:schemeClr val="tx1"/>
                </a:solidFill>
              </a:defRPr>
            </a:lvl1pPr>
            <a:lvl2pPr>
              <a:defRPr b="0"/>
            </a:lvl2pPr>
            <a:lvl3pPr>
              <a:defRPr b="0"/>
            </a:lvl3pPr>
            <a:lvl4pPr>
              <a:defRPr b="0"/>
            </a:lvl4pPr>
            <a:lvl5pPr>
              <a:defRPr b="0"/>
            </a:lvl5pPr>
          </a:lstStyle>
          <a:p>
            <a:pPr lvl="0"/>
            <a:r>
              <a:rPr lang="en-US" dirty="0"/>
              <a:t>Click to add content</a:t>
            </a:r>
          </a:p>
        </p:txBody>
      </p:sp>
    </p:spTree>
    <p:extLst>
      <p:ext uri="{BB962C8B-B14F-4D97-AF65-F5344CB8AC3E}">
        <p14:creationId xmlns:p14="http://schemas.microsoft.com/office/powerpoint/2010/main" val="4237515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Blan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411510"/>
            <a:ext cx="7772400" cy="857250"/>
          </a:xfrm>
          <a:prstGeom prst="rect">
            <a:avLst/>
          </a:prstGeom>
        </p:spPr>
        <p:txBody>
          <a:bodyPr/>
          <a:lstStyle>
            <a:lvl1pPr>
              <a:defRPr sz="2800">
                <a:solidFill>
                  <a:schemeClr val="tx1"/>
                </a:solidFill>
                <a:latin typeface="Georgia"/>
                <a:cs typeface="Georgia"/>
              </a:defRPr>
            </a:lvl1pPr>
          </a:lstStyle>
          <a:p>
            <a:r>
              <a:rPr lang="en-GB" dirty="0"/>
              <a:t>Click to edit slide heading</a:t>
            </a:r>
          </a:p>
        </p:txBody>
      </p:sp>
      <p:sp>
        <p:nvSpPr>
          <p:cNvPr id="3" name="Content Placeholder 2"/>
          <p:cNvSpPr>
            <a:spLocks noGrp="1"/>
          </p:cNvSpPr>
          <p:nvPr>
            <p:ph idx="1" hasCustomPrompt="1"/>
          </p:nvPr>
        </p:nvSpPr>
        <p:spPr>
          <a:xfrm>
            <a:off x="395536" y="1347614"/>
            <a:ext cx="7772400" cy="3384376"/>
          </a:xfrm>
          <a:prstGeom prst="rect">
            <a:avLst/>
          </a:prstGeom>
        </p:spPr>
        <p:txBody>
          <a:bodyPr/>
          <a:lstStyle>
            <a:lvl1pPr marL="342900" indent="-342900">
              <a:buClr>
                <a:schemeClr val="tx1"/>
              </a:buClr>
              <a:buFont typeface="Wingdings" panose="05000000000000000000" pitchFamily="2" charset="2"/>
              <a:buChar char="§"/>
              <a:defRPr b="0" baseline="0">
                <a:solidFill>
                  <a:schemeClr val="tx1"/>
                </a:solidFill>
              </a:defRPr>
            </a:lvl1pPr>
            <a:lvl2pPr>
              <a:defRPr b="0"/>
            </a:lvl2pPr>
            <a:lvl3pPr>
              <a:defRPr b="0"/>
            </a:lvl3pPr>
            <a:lvl4pPr>
              <a:defRPr b="0"/>
            </a:lvl4pPr>
            <a:lvl5pPr>
              <a:defRPr b="0"/>
            </a:lvl5pPr>
          </a:lstStyle>
          <a:p>
            <a:pPr lvl="0"/>
            <a:r>
              <a:rPr lang="en-US" dirty="0"/>
              <a:t>Click to add content</a:t>
            </a:r>
          </a:p>
        </p:txBody>
      </p:sp>
    </p:spTree>
    <p:extLst>
      <p:ext uri="{BB962C8B-B14F-4D97-AF65-F5344CB8AC3E}">
        <p14:creationId xmlns:p14="http://schemas.microsoft.com/office/powerpoint/2010/main" val="99895518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lank">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411907"/>
            <a:ext cx="4535165" cy="918269"/>
          </a:xfrm>
          <a:prstGeom prst="rect">
            <a:avLst/>
          </a:prstGeom>
        </p:spPr>
        <p:txBody>
          <a:bodyPr/>
          <a:lstStyle>
            <a:lvl1pPr>
              <a:defRPr sz="2800">
                <a:solidFill>
                  <a:schemeClr val="tx1"/>
                </a:solidFill>
                <a:latin typeface="Georgia"/>
                <a:cs typeface="Georgia"/>
              </a:defRPr>
            </a:lvl1pPr>
          </a:lstStyle>
          <a:p>
            <a:r>
              <a:rPr lang="en-GB" dirty="0"/>
              <a:t>Click to edit slide heading</a:t>
            </a:r>
          </a:p>
        </p:txBody>
      </p:sp>
      <p:sp>
        <p:nvSpPr>
          <p:cNvPr id="3" name="Content Placeholder 2"/>
          <p:cNvSpPr>
            <a:spLocks noGrp="1"/>
          </p:cNvSpPr>
          <p:nvPr>
            <p:ph idx="1" hasCustomPrompt="1"/>
          </p:nvPr>
        </p:nvSpPr>
        <p:spPr>
          <a:xfrm>
            <a:off x="395536" y="1440607"/>
            <a:ext cx="4535165" cy="2715319"/>
          </a:xfrm>
          <a:prstGeom prst="rect">
            <a:avLst/>
          </a:prstGeom>
        </p:spPr>
        <p:txBody>
          <a:bodyPr/>
          <a:lstStyle>
            <a:lvl1pPr marL="342900" indent="-342900">
              <a:buClr>
                <a:schemeClr val="tx1"/>
              </a:buClr>
              <a:buFont typeface="Wingdings" panose="05000000000000000000" pitchFamily="2" charset="2"/>
              <a:buChar char="§"/>
              <a:defRPr b="0" baseline="0">
                <a:solidFill>
                  <a:schemeClr val="tx1"/>
                </a:solidFill>
              </a:defRPr>
            </a:lvl1pPr>
            <a:lvl2pPr>
              <a:defRPr b="0"/>
            </a:lvl2pPr>
            <a:lvl3pPr>
              <a:defRPr b="0"/>
            </a:lvl3pPr>
            <a:lvl4pPr>
              <a:defRPr b="0"/>
            </a:lvl4pPr>
            <a:lvl5pPr>
              <a:defRPr b="0"/>
            </a:lvl5pPr>
          </a:lstStyle>
          <a:p>
            <a:pPr lvl="0"/>
            <a:r>
              <a:rPr lang="en-US" dirty="0"/>
              <a:t>Click to add content</a:t>
            </a:r>
          </a:p>
        </p:txBody>
      </p:sp>
      <p:sp>
        <p:nvSpPr>
          <p:cNvPr id="5" name="Picture Placeholder 4"/>
          <p:cNvSpPr>
            <a:spLocks noGrp="1"/>
          </p:cNvSpPr>
          <p:nvPr>
            <p:ph type="pic" sz="quarter" idx="10"/>
          </p:nvPr>
        </p:nvSpPr>
        <p:spPr>
          <a:xfrm>
            <a:off x="5129032" y="411510"/>
            <a:ext cx="1657350" cy="1657350"/>
          </a:xfrm>
          <a:prstGeom prst="rect">
            <a:avLst/>
          </a:prstGeom>
        </p:spPr>
        <p:txBody>
          <a:bodyPr/>
          <a:lstStyle/>
          <a:p>
            <a:endParaRPr lang="en-GB" dirty="0"/>
          </a:p>
        </p:txBody>
      </p:sp>
      <p:sp>
        <p:nvSpPr>
          <p:cNvPr id="6" name="Picture Placeholder 4"/>
          <p:cNvSpPr>
            <a:spLocks noGrp="1"/>
          </p:cNvSpPr>
          <p:nvPr>
            <p:ph type="pic" sz="quarter" idx="11"/>
          </p:nvPr>
        </p:nvSpPr>
        <p:spPr>
          <a:xfrm>
            <a:off x="6946925" y="2215474"/>
            <a:ext cx="1657350" cy="1657350"/>
          </a:xfrm>
          <a:prstGeom prst="rect">
            <a:avLst/>
          </a:prstGeom>
        </p:spPr>
        <p:txBody>
          <a:bodyPr/>
          <a:lstStyle/>
          <a:p>
            <a:endParaRPr lang="en-GB"/>
          </a:p>
        </p:txBody>
      </p:sp>
      <p:sp>
        <p:nvSpPr>
          <p:cNvPr id="7" name="Picture Placeholder 4"/>
          <p:cNvSpPr>
            <a:spLocks noGrp="1"/>
          </p:cNvSpPr>
          <p:nvPr>
            <p:ph type="pic" sz="quarter" idx="12"/>
          </p:nvPr>
        </p:nvSpPr>
        <p:spPr>
          <a:xfrm>
            <a:off x="6946925" y="411510"/>
            <a:ext cx="1657350" cy="1657350"/>
          </a:xfrm>
          <a:prstGeom prst="rect">
            <a:avLst/>
          </a:prstGeom>
        </p:spPr>
        <p:txBody>
          <a:bodyPr/>
          <a:lstStyle/>
          <a:p>
            <a:endParaRPr lang="en-GB"/>
          </a:p>
        </p:txBody>
      </p:sp>
      <p:sp>
        <p:nvSpPr>
          <p:cNvPr id="8" name="Picture Placeholder 4"/>
          <p:cNvSpPr>
            <a:spLocks noGrp="1"/>
          </p:cNvSpPr>
          <p:nvPr>
            <p:ph type="pic" sz="quarter" idx="13"/>
          </p:nvPr>
        </p:nvSpPr>
        <p:spPr>
          <a:xfrm>
            <a:off x="5126154" y="2221260"/>
            <a:ext cx="1657350" cy="1657350"/>
          </a:xfrm>
          <a:prstGeom prst="rect">
            <a:avLst/>
          </a:prstGeom>
        </p:spPr>
        <p:txBody>
          <a:bodyPr/>
          <a:lstStyle/>
          <a:p>
            <a:endParaRPr lang="en-GB"/>
          </a:p>
        </p:txBody>
      </p:sp>
    </p:spTree>
    <p:extLst>
      <p:ext uri="{BB962C8B-B14F-4D97-AF65-F5344CB8AC3E}">
        <p14:creationId xmlns:p14="http://schemas.microsoft.com/office/powerpoint/2010/main" val="138338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lank">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411510"/>
            <a:ext cx="7772400" cy="857250"/>
          </a:xfrm>
          <a:prstGeom prst="rect">
            <a:avLst/>
          </a:prstGeom>
        </p:spPr>
        <p:txBody>
          <a:bodyPr/>
          <a:lstStyle>
            <a:lvl1pPr>
              <a:defRPr sz="2800">
                <a:solidFill>
                  <a:schemeClr val="tx1"/>
                </a:solidFill>
                <a:latin typeface="Georgia"/>
                <a:cs typeface="Georgia"/>
              </a:defRPr>
            </a:lvl1pPr>
          </a:lstStyle>
          <a:p>
            <a:r>
              <a:rPr lang="en-GB" dirty="0"/>
              <a:t>Click to edit slide heading</a:t>
            </a:r>
          </a:p>
        </p:txBody>
      </p:sp>
      <p:sp>
        <p:nvSpPr>
          <p:cNvPr id="3" name="Content Placeholder 2"/>
          <p:cNvSpPr>
            <a:spLocks noGrp="1"/>
          </p:cNvSpPr>
          <p:nvPr>
            <p:ph idx="1" hasCustomPrompt="1"/>
          </p:nvPr>
        </p:nvSpPr>
        <p:spPr>
          <a:xfrm>
            <a:off x="395536" y="1347614"/>
            <a:ext cx="7772400" cy="2742009"/>
          </a:xfrm>
          <a:prstGeom prst="rect">
            <a:avLst/>
          </a:prstGeom>
        </p:spPr>
        <p:txBody>
          <a:bodyPr/>
          <a:lstStyle>
            <a:lvl1pPr marL="342900" indent="-342900">
              <a:buClr>
                <a:schemeClr val="tx1"/>
              </a:buClr>
              <a:buFont typeface="Wingdings" panose="05000000000000000000" pitchFamily="2" charset="2"/>
              <a:buChar char="§"/>
              <a:defRPr b="0" baseline="0">
                <a:solidFill>
                  <a:schemeClr val="tx1"/>
                </a:solidFill>
              </a:defRPr>
            </a:lvl1pPr>
            <a:lvl2pPr>
              <a:defRPr b="0"/>
            </a:lvl2pPr>
            <a:lvl3pPr>
              <a:defRPr b="0"/>
            </a:lvl3pPr>
            <a:lvl4pPr>
              <a:defRPr b="0"/>
            </a:lvl4pPr>
            <a:lvl5pPr>
              <a:defRPr b="0"/>
            </a:lvl5pPr>
          </a:lstStyle>
          <a:p>
            <a:pPr lvl="0"/>
            <a:r>
              <a:rPr lang="en-US" dirty="0"/>
              <a:t>Click to add content</a:t>
            </a:r>
          </a:p>
        </p:txBody>
      </p:sp>
    </p:spTree>
    <p:extLst>
      <p:ext uri="{BB962C8B-B14F-4D97-AF65-F5344CB8AC3E}">
        <p14:creationId xmlns:p14="http://schemas.microsoft.com/office/powerpoint/2010/main" val="30839411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44" r:id="rId1"/>
    <p:sldLayoutId id="2147483946" r:id="rId2"/>
    <p:sldLayoutId id="2147483949" r:id="rId3"/>
    <p:sldLayoutId id="2147483948" r:id="rId4"/>
    <p:sldLayoutId id="2147483947" r:id="rId5"/>
  </p:sldLayoutIdLst>
  <p:txStyles>
    <p:titleStyle>
      <a:lvl1pPr algn="l" rtl="0" eaLnBrk="0" fontAlgn="base" hangingPunct="0">
        <a:spcBef>
          <a:spcPct val="0"/>
        </a:spcBef>
        <a:spcAft>
          <a:spcPct val="0"/>
        </a:spcAft>
        <a:defRPr sz="3600">
          <a:solidFill>
            <a:srgbClr val="489EBD"/>
          </a:solidFill>
          <a:latin typeface="Georgia"/>
          <a:ea typeface="ＭＳ Ｐゴシック" charset="0"/>
          <a:cs typeface="Georgia"/>
        </a:defRPr>
      </a:lvl1pPr>
      <a:lvl2pPr algn="l" rtl="0" eaLnBrk="0" fontAlgn="base" hangingPunct="0">
        <a:spcBef>
          <a:spcPct val="0"/>
        </a:spcBef>
        <a:spcAft>
          <a:spcPct val="0"/>
        </a:spcAft>
        <a:defRPr sz="4000">
          <a:solidFill>
            <a:schemeClr val="bg1"/>
          </a:solidFill>
          <a:latin typeface="Georgia" charset="0"/>
          <a:ea typeface="ＭＳ Ｐゴシック" charset="0"/>
          <a:cs typeface="Georgia" panose="02040502050405020303" pitchFamily="18" charset="0"/>
        </a:defRPr>
      </a:lvl2pPr>
      <a:lvl3pPr algn="l" rtl="0" eaLnBrk="0" fontAlgn="base" hangingPunct="0">
        <a:spcBef>
          <a:spcPct val="0"/>
        </a:spcBef>
        <a:spcAft>
          <a:spcPct val="0"/>
        </a:spcAft>
        <a:defRPr sz="4000">
          <a:solidFill>
            <a:schemeClr val="bg1"/>
          </a:solidFill>
          <a:latin typeface="Georgia" charset="0"/>
          <a:ea typeface="ＭＳ Ｐゴシック" charset="0"/>
          <a:cs typeface="Georgia" panose="02040502050405020303" pitchFamily="18" charset="0"/>
        </a:defRPr>
      </a:lvl3pPr>
      <a:lvl4pPr algn="l" rtl="0" eaLnBrk="0" fontAlgn="base" hangingPunct="0">
        <a:spcBef>
          <a:spcPct val="0"/>
        </a:spcBef>
        <a:spcAft>
          <a:spcPct val="0"/>
        </a:spcAft>
        <a:defRPr sz="4000">
          <a:solidFill>
            <a:schemeClr val="bg1"/>
          </a:solidFill>
          <a:latin typeface="Georgia" charset="0"/>
          <a:ea typeface="ＭＳ Ｐゴシック" charset="0"/>
          <a:cs typeface="Georgia" panose="02040502050405020303" pitchFamily="18" charset="0"/>
        </a:defRPr>
      </a:lvl4pPr>
      <a:lvl5pPr algn="l" rtl="0" eaLnBrk="0" fontAlgn="base" hangingPunct="0">
        <a:spcBef>
          <a:spcPct val="0"/>
        </a:spcBef>
        <a:spcAft>
          <a:spcPct val="0"/>
        </a:spcAft>
        <a:defRPr sz="4000">
          <a:solidFill>
            <a:schemeClr val="bg1"/>
          </a:solidFill>
          <a:latin typeface="Georgia" charset="0"/>
          <a:ea typeface="ＭＳ Ｐゴシック" charset="0"/>
          <a:cs typeface="Georgia" panose="02040502050405020303" pitchFamily="18" charset="0"/>
        </a:defRPr>
      </a:lvl5pPr>
      <a:lvl6pPr marL="457200" algn="l" rtl="0" fontAlgn="base">
        <a:spcBef>
          <a:spcPct val="0"/>
        </a:spcBef>
        <a:spcAft>
          <a:spcPct val="0"/>
        </a:spcAft>
        <a:defRPr sz="4000">
          <a:solidFill>
            <a:schemeClr val="tx2"/>
          </a:solidFill>
          <a:latin typeface="Times New Roman" pitchFamily="18" charset="0"/>
        </a:defRPr>
      </a:lvl6pPr>
      <a:lvl7pPr marL="914400" algn="l" rtl="0" fontAlgn="base">
        <a:spcBef>
          <a:spcPct val="0"/>
        </a:spcBef>
        <a:spcAft>
          <a:spcPct val="0"/>
        </a:spcAft>
        <a:defRPr sz="4000">
          <a:solidFill>
            <a:schemeClr val="tx2"/>
          </a:solidFill>
          <a:latin typeface="Times New Roman" pitchFamily="18" charset="0"/>
        </a:defRPr>
      </a:lvl7pPr>
      <a:lvl8pPr marL="1371600" algn="l" rtl="0" fontAlgn="base">
        <a:spcBef>
          <a:spcPct val="0"/>
        </a:spcBef>
        <a:spcAft>
          <a:spcPct val="0"/>
        </a:spcAft>
        <a:defRPr sz="4000">
          <a:solidFill>
            <a:schemeClr val="tx2"/>
          </a:solidFill>
          <a:latin typeface="Times New Roman" pitchFamily="18" charset="0"/>
        </a:defRPr>
      </a:lvl8pPr>
      <a:lvl9pPr marL="1828800" algn="l" rtl="0" fontAlgn="base">
        <a:spcBef>
          <a:spcPct val="0"/>
        </a:spcBef>
        <a:spcAft>
          <a:spcPct val="0"/>
        </a:spcAft>
        <a:defRPr sz="4000">
          <a:solidFill>
            <a:schemeClr val="tx2"/>
          </a:solidFill>
          <a:latin typeface="Times New Roman" pitchFamily="18" charset="0"/>
        </a:defRPr>
      </a:lvl9pPr>
    </p:titleStyle>
    <p:bodyStyle>
      <a:lvl1pPr marL="0" indent="0" algn="l" rtl="0" eaLnBrk="0" fontAlgn="base" hangingPunct="0">
        <a:spcBef>
          <a:spcPct val="20000"/>
        </a:spcBef>
        <a:spcAft>
          <a:spcPct val="0"/>
        </a:spcAft>
        <a:buClr>
          <a:srgbClr val="0A648F"/>
        </a:buClr>
        <a:buSzPct val="80000"/>
        <a:buFont typeface="Wingdings" pitchFamily="2" charset="2"/>
        <a:buNone/>
        <a:defRPr sz="2000" baseline="0">
          <a:solidFill>
            <a:schemeClr val="tx1"/>
          </a:solidFill>
          <a:latin typeface="+mn-lt"/>
          <a:ea typeface="ＭＳ Ｐゴシック" charset="0"/>
          <a:cs typeface="ＭＳ Ｐゴシック" charset="0"/>
        </a:defRPr>
      </a:lvl1pPr>
      <a:lvl2pPr marL="457200" indent="0" algn="l" rtl="0" eaLnBrk="0" fontAlgn="base" hangingPunct="0">
        <a:spcBef>
          <a:spcPct val="20000"/>
        </a:spcBef>
        <a:spcAft>
          <a:spcPct val="0"/>
        </a:spcAft>
        <a:buClr>
          <a:srgbClr val="0A648F"/>
        </a:buClr>
        <a:buNone/>
        <a:defRPr sz="16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A648F"/>
        </a:buClr>
        <a:buSzPct val="65000"/>
        <a:buFont typeface="Wingdings" pitchFamily="2" charset="2"/>
        <a:buChar char="o"/>
        <a:defRPr sz="2800">
          <a:solidFill>
            <a:schemeClr val="bg1"/>
          </a:solidFill>
          <a:latin typeface="+mn-lt"/>
          <a:ea typeface="ＭＳ Ｐゴシック" charset="0"/>
        </a:defRPr>
      </a:lvl3pPr>
      <a:lvl4pPr marL="1600200" indent="-228600" algn="l" rtl="0" eaLnBrk="0" fontAlgn="base" hangingPunct="0">
        <a:spcBef>
          <a:spcPct val="20000"/>
        </a:spcBef>
        <a:spcAft>
          <a:spcPct val="0"/>
        </a:spcAft>
        <a:buClr>
          <a:srgbClr val="0A648F"/>
        </a:buClr>
        <a:buSzPct val="80000"/>
        <a:buChar char="–"/>
        <a:defRPr sz="2800">
          <a:solidFill>
            <a:schemeClr val="bg1"/>
          </a:solidFill>
          <a:latin typeface="+mn-lt"/>
          <a:ea typeface="ＭＳ Ｐゴシック" charset="0"/>
        </a:defRPr>
      </a:lvl4pPr>
      <a:lvl5pPr marL="2057400" indent="-228600" algn="l" rtl="0" eaLnBrk="0" fontAlgn="base" hangingPunct="0">
        <a:spcBef>
          <a:spcPct val="20000"/>
        </a:spcBef>
        <a:spcAft>
          <a:spcPct val="0"/>
        </a:spcAft>
        <a:buClr>
          <a:srgbClr val="0A648F"/>
        </a:buClr>
        <a:buSzPct val="90000"/>
        <a:buChar char="»"/>
        <a:defRPr sz="2800">
          <a:solidFill>
            <a:schemeClr val="bg1"/>
          </a:solidFill>
          <a:latin typeface="+mn-lt"/>
          <a:ea typeface="ＭＳ Ｐゴシック" charset="0"/>
        </a:defRPr>
      </a:lvl5pPr>
      <a:lvl6pPr marL="2514600" indent="-228600" algn="l" rtl="0" fontAlgn="base">
        <a:spcBef>
          <a:spcPct val="20000"/>
        </a:spcBef>
        <a:spcAft>
          <a:spcPct val="0"/>
        </a:spcAft>
        <a:buClr>
          <a:srgbClr val="CCFFFF"/>
        </a:buClr>
        <a:buSzPct val="90000"/>
        <a:buChar char="»"/>
        <a:defRPr sz="2800" b="1">
          <a:solidFill>
            <a:schemeClr val="tx1"/>
          </a:solidFill>
          <a:latin typeface="+mn-lt"/>
        </a:defRPr>
      </a:lvl6pPr>
      <a:lvl7pPr marL="2971800" indent="-228600" algn="l" rtl="0" fontAlgn="base">
        <a:spcBef>
          <a:spcPct val="20000"/>
        </a:spcBef>
        <a:spcAft>
          <a:spcPct val="0"/>
        </a:spcAft>
        <a:buClr>
          <a:srgbClr val="CCFFFF"/>
        </a:buClr>
        <a:buSzPct val="90000"/>
        <a:buChar char="»"/>
        <a:defRPr sz="2800" b="1">
          <a:solidFill>
            <a:schemeClr val="tx1"/>
          </a:solidFill>
          <a:latin typeface="+mn-lt"/>
        </a:defRPr>
      </a:lvl7pPr>
      <a:lvl8pPr marL="3429000" indent="-228600" algn="l" rtl="0" fontAlgn="base">
        <a:spcBef>
          <a:spcPct val="20000"/>
        </a:spcBef>
        <a:spcAft>
          <a:spcPct val="0"/>
        </a:spcAft>
        <a:buClr>
          <a:srgbClr val="CCFFFF"/>
        </a:buClr>
        <a:buSzPct val="90000"/>
        <a:buChar char="»"/>
        <a:defRPr sz="2800" b="1">
          <a:solidFill>
            <a:schemeClr val="tx1"/>
          </a:solidFill>
          <a:latin typeface="+mn-lt"/>
        </a:defRPr>
      </a:lvl8pPr>
      <a:lvl9pPr marL="3886200" indent="-228600" algn="l" rtl="0" fontAlgn="base">
        <a:spcBef>
          <a:spcPct val="20000"/>
        </a:spcBef>
        <a:spcAft>
          <a:spcPct val="0"/>
        </a:spcAft>
        <a:buClr>
          <a:srgbClr val="CCFFFF"/>
        </a:buClr>
        <a:buSzPct val="90000"/>
        <a:buChar char="»"/>
        <a:defRPr sz="28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4.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a:extLst>
              <a:ext uri="{FF2B5EF4-FFF2-40B4-BE49-F238E27FC236}">
                <a16:creationId xmlns:a16="http://schemas.microsoft.com/office/drawing/2014/main" id="{DFF581A3-A8CB-A52D-EF0D-D7CB946672BA}"/>
              </a:ext>
            </a:extLst>
          </p:cNvPr>
          <p:cNvSpPr txBox="1">
            <a:spLocks/>
          </p:cNvSpPr>
          <p:nvPr/>
        </p:nvSpPr>
        <p:spPr bwMode="auto">
          <a:xfrm>
            <a:off x="0" y="4472179"/>
            <a:ext cx="9097936" cy="11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rgbClr val="4C6B66"/>
              </a:buClr>
              <a:buSzPct val="80000"/>
              <a:buFont typeface="Wingdings" panose="05000000000000000000" pitchFamily="2" charset="2"/>
              <a:buNone/>
              <a:defRPr sz="2400" b="0">
                <a:solidFill>
                  <a:schemeClr val="bg1"/>
                </a:solidFill>
                <a:latin typeface="+mn-lt"/>
                <a:ea typeface="ＭＳ Ｐゴシック" charset="0"/>
                <a:cs typeface="ＭＳ Ｐゴシック" charset="0"/>
              </a:defRPr>
            </a:lvl1pPr>
            <a:lvl2pPr marL="457200" indent="0" algn="l" rtl="0" eaLnBrk="0" fontAlgn="base" hangingPunct="0">
              <a:spcBef>
                <a:spcPct val="20000"/>
              </a:spcBef>
              <a:spcAft>
                <a:spcPct val="0"/>
              </a:spcAft>
              <a:buClr>
                <a:srgbClr val="4C6B66"/>
              </a:buClr>
              <a:buNone/>
              <a:defRPr sz="2800" b="0">
                <a:solidFill>
                  <a:schemeClr val="bg1"/>
                </a:solidFill>
                <a:latin typeface="+mn-lt"/>
                <a:ea typeface="ＭＳ Ｐゴシック" charset="0"/>
              </a:defRPr>
            </a:lvl2pPr>
            <a:lvl3pPr marL="914400" indent="0" algn="l" rtl="0" eaLnBrk="0" fontAlgn="base" hangingPunct="0">
              <a:spcBef>
                <a:spcPct val="20000"/>
              </a:spcBef>
              <a:spcAft>
                <a:spcPct val="0"/>
              </a:spcAft>
              <a:buClr>
                <a:srgbClr val="4C6B66"/>
              </a:buClr>
              <a:buSzPct val="65000"/>
              <a:buFont typeface="Wingdings" panose="05000000000000000000" pitchFamily="2" charset="2"/>
              <a:buNone/>
              <a:defRPr sz="2800" b="0">
                <a:solidFill>
                  <a:schemeClr val="bg1"/>
                </a:solidFill>
                <a:latin typeface="+mn-lt"/>
                <a:ea typeface="ＭＳ Ｐゴシック" charset="0"/>
              </a:defRPr>
            </a:lvl3pPr>
            <a:lvl4pPr marL="1371600" indent="0" algn="l" rtl="0" eaLnBrk="0" fontAlgn="base" hangingPunct="0">
              <a:spcBef>
                <a:spcPct val="20000"/>
              </a:spcBef>
              <a:spcAft>
                <a:spcPct val="0"/>
              </a:spcAft>
              <a:buClr>
                <a:srgbClr val="4C6B66"/>
              </a:buClr>
              <a:buSzPct val="80000"/>
              <a:buNone/>
              <a:defRPr sz="2800" b="0">
                <a:solidFill>
                  <a:schemeClr val="bg1"/>
                </a:solidFill>
                <a:latin typeface="+mn-lt"/>
                <a:ea typeface="ＭＳ Ｐゴシック" charset="0"/>
              </a:defRPr>
            </a:lvl4pPr>
            <a:lvl5pPr marL="1828800" indent="0" algn="l" rtl="0" eaLnBrk="0" fontAlgn="base" hangingPunct="0">
              <a:spcBef>
                <a:spcPct val="20000"/>
              </a:spcBef>
              <a:spcAft>
                <a:spcPct val="0"/>
              </a:spcAft>
              <a:buClr>
                <a:srgbClr val="4C6B66"/>
              </a:buClr>
              <a:buSzPct val="90000"/>
              <a:buNone/>
              <a:defRPr sz="2800" b="0">
                <a:solidFill>
                  <a:schemeClr val="bg1"/>
                </a:solidFill>
                <a:latin typeface="+mn-lt"/>
                <a:ea typeface="ＭＳ Ｐゴシック" charset="0"/>
              </a:defRPr>
            </a:lvl5pPr>
            <a:lvl6pPr marL="2514600" indent="-228600" algn="l" rtl="0" fontAlgn="base">
              <a:spcBef>
                <a:spcPct val="20000"/>
              </a:spcBef>
              <a:spcAft>
                <a:spcPct val="0"/>
              </a:spcAft>
              <a:buClr>
                <a:srgbClr val="CCFFFF"/>
              </a:buClr>
              <a:buSzPct val="90000"/>
              <a:buChar char="»"/>
              <a:defRPr sz="2800" b="1">
                <a:solidFill>
                  <a:schemeClr val="tx1"/>
                </a:solidFill>
                <a:latin typeface="+mn-lt"/>
              </a:defRPr>
            </a:lvl6pPr>
            <a:lvl7pPr marL="2971800" indent="-228600" algn="l" rtl="0" fontAlgn="base">
              <a:spcBef>
                <a:spcPct val="20000"/>
              </a:spcBef>
              <a:spcAft>
                <a:spcPct val="0"/>
              </a:spcAft>
              <a:buClr>
                <a:srgbClr val="CCFFFF"/>
              </a:buClr>
              <a:buSzPct val="90000"/>
              <a:buChar char="»"/>
              <a:defRPr sz="2800" b="1">
                <a:solidFill>
                  <a:schemeClr val="tx1"/>
                </a:solidFill>
                <a:latin typeface="+mn-lt"/>
              </a:defRPr>
            </a:lvl7pPr>
            <a:lvl8pPr marL="3429000" indent="-228600" algn="l" rtl="0" fontAlgn="base">
              <a:spcBef>
                <a:spcPct val="20000"/>
              </a:spcBef>
              <a:spcAft>
                <a:spcPct val="0"/>
              </a:spcAft>
              <a:buClr>
                <a:srgbClr val="CCFFFF"/>
              </a:buClr>
              <a:buSzPct val="90000"/>
              <a:buChar char="»"/>
              <a:defRPr sz="2800" b="1">
                <a:solidFill>
                  <a:schemeClr val="tx1"/>
                </a:solidFill>
                <a:latin typeface="+mn-lt"/>
              </a:defRPr>
            </a:lvl8pPr>
            <a:lvl9pPr marL="3886200" indent="-228600" algn="l" rtl="0" fontAlgn="base">
              <a:spcBef>
                <a:spcPct val="20000"/>
              </a:spcBef>
              <a:spcAft>
                <a:spcPct val="0"/>
              </a:spcAft>
              <a:buClr>
                <a:srgbClr val="CCFFFF"/>
              </a:buClr>
              <a:buSzPct val="90000"/>
              <a:buChar char="»"/>
              <a:defRPr sz="2800" b="1">
                <a:solidFill>
                  <a:schemeClr val="tx1"/>
                </a:solidFill>
                <a:latin typeface="+mn-lt"/>
              </a:defRPr>
            </a:lvl9pPr>
          </a:lstStyle>
          <a:p>
            <a:r>
              <a:rPr lang="en-US" altLang="en-US" sz="1100" b="1" i="1" kern="0" dirty="0">
                <a:solidFill>
                  <a:schemeClr val="tx1"/>
                </a:solidFill>
                <a:ea typeface="ＭＳ Ｐゴシック" panose="020B0600070205080204" pitchFamily="34" charset="-128"/>
              </a:rPr>
              <a:t>James White</a:t>
            </a:r>
          </a:p>
          <a:p>
            <a:r>
              <a:rPr lang="en-US" altLang="en-US" sz="1100" b="1" i="1" kern="0" dirty="0">
                <a:solidFill>
                  <a:schemeClr val="tx1"/>
                </a:solidFill>
                <a:ea typeface="ＭＳ Ｐゴシック" panose="020B0600070205080204" pitchFamily="34" charset="-128"/>
              </a:rPr>
              <a:t>School of Chemical Engineering</a:t>
            </a:r>
          </a:p>
          <a:p>
            <a:r>
              <a:rPr lang="en-US" altLang="en-US" sz="1100" b="1" i="1" kern="0" dirty="0">
                <a:solidFill>
                  <a:schemeClr val="tx1"/>
                </a:solidFill>
                <a:ea typeface="ＭＳ Ｐゴシック" panose="020B0600070205080204" pitchFamily="34" charset="-128"/>
              </a:rPr>
              <a:t>University of Birmingham</a:t>
            </a:r>
          </a:p>
        </p:txBody>
      </p:sp>
      <p:sp>
        <p:nvSpPr>
          <p:cNvPr id="5" name="Title 4"/>
          <p:cNvSpPr>
            <a:spLocks noGrp="1"/>
          </p:cNvSpPr>
          <p:nvPr>
            <p:ph type="title"/>
          </p:nvPr>
        </p:nvSpPr>
        <p:spPr>
          <a:xfrm>
            <a:off x="467544" y="1543050"/>
            <a:ext cx="6552728" cy="596652"/>
          </a:xfrm>
        </p:spPr>
        <p:txBody>
          <a:bodyPr/>
          <a:lstStyle/>
          <a:p>
            <a:r>
              <a:rPr lang="en-GB" sz="3200" b="0" dirty="0">
                <a:latin typeface="Georgia" panose="02040502050405020303" pitchFamily="18" charset="0"/>
              </a:rPr>
              <a:t>GCSE Chemistry</a:t>
            </a:r>
            <a:br>
              <a:rPr lang="en-GB" sz="3200" b="0" dirty="0">
                <a:latin typeface="Georgia" panose="02040502050405020303" pitchFamily="18" charset="0"/>
              </a:rPr>
            </a:br>
            <a:r>
              <a:rPr lang="en-GB" sz="4000" b="0" dirty="0">
                <a:latin typeface="Georgia" panose="02040502050405020303" pitchFamily="18" charset="0"/>
              </a:rPr>
              <a:t>Life Cycle Assessment &amp; Use of Earth’s Resources</a:t>
            </a:r>
            <a:endParaRPr lang="en-GB" sz="3200" b="0" dirty="0">
              <a:latin typeface="Georgia" panose="02040502050405020303" pitchFamily="18" charset="0"/>
            </a:endParaRPr>
          </a:p>
        </p:txBody>
      </p:sp>
      <p:sp>
        <p:nvSpPr>
          <p:cNvPr id="9" name="TextBox 8">
            <a:extLst>
              <a:ext uri="{FF2B5EF4-FFF2-40B4-BE49-F238E27FC236}">
                <a16:creationId xmlns:a16="http://schemas.microsoft.com/office/drawing/2014/main" id="{9693C0E3-C6D2-4BDB-8EB6-958B7374F778}"/>
              </a:ext>
            </a:extLst>
          </p:cNvPr>
          <p:cNvSpPr txBox="1"/>
          <p:nvPr/>
        </p:nvSpPr>
        <p:spPr>
          <a:xfrm>
            <a:off x="2681902" y="4490984"/>
            <a:ext cx="3780196" cy="523220"/>
          </a:xfrm>
          <a:prstGeom prst="rect">
            <a:avLst/>
          </a:prstGeom>
          <a:noFill/>
        </p:spPr>
        <p:txBody>
          <a:bodyPr wrap="square" rtlCol="0">
            <a:spAutoFit/>
          </a:bodyPr>
          <a:lstStyle/>
          <a:p>
            <a:pPr algn="ctr"/>
            <a:r>
              <a:rPr lang="en-GB" sz="1400" dirty="0"/>
              <a:t>Slides with an </a:t>
            </a:r>
            <a:r>
              <a:rPr lang="en-GB" sz="1400" u="sng" dirty="0"/>
              <a:t>underlined</a:t>
            </a:r>
            <a:r>
              <a:rPr lang="en-GB" sz="1400" dirty="0"/>
              <a:t> title contain key knowledge for your exams</a:t>
            </a:r>
          </a:p>
        </p:txBody>
      </p:sp>
      <p:pic>
        <p:nvPicPr>
          <p:cNvPr id="2" name="Picture 1">
            <a:extLst>
              <a:ext uri="{FF2B5EF4-FFF2-40B4-BE49-F238E27FC236}">
                <a16:creationId xmlns:a16="http://schemas.microsoft.com/office/drawing/2014/main" id="{AF3E45A4-0FED-C9F9-D677-7C094296F5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3855887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dirty="0"/>
              <a:t>What is Sustainability? </a:t>
            </a:r>
            <a:endParaRPr lang="en-GB" sz="2800" dirty="0"/>
          </a:p>
        </p:txBody>
      </p:sp>
      <p:sp>
        <p:nvSpPr>
          <p:cNvPr id="9" name="Content Placeholder 8"/>
          <p:cNvSpPr>
            <a:spLocks noGrp="1"/>
          </p:cNvSpPr>
          <p:nvPr>
            <p:ph idx="1"/>
          </p:nvPr>
        </p:nvSpPr>
        <p:spPr/>
        <p:txBody>
          <a:bodyPr/>
          <a:lstStyle/>
          <a:p>
            <a:r>
              <a:rPr lang="en-GB" sz="1800" b="1" dirty="0"/>
              <a:t>5 minute activity – create a sustainability mind map</a:t>
            </a:r>
          </a:p>
          <a:p>
            <a:r>
              <a:rPr lang="en-GB" sz="1600" dirty="0"/>
              <a:t>Split your A3 paper in half</a:t>
            </a:r>
          </a:p>
          <a:p>
            <a:r>
              <a:rPr lang="en-GB" sz="1600" dirty="0"/>
              <a:t>Draw a mind map in one half of the paper with sustainability in the centre</a:t>
            </a:r>
          </a:p>
          <a:p>
            <a:r>
              <a:rPr lang="en-GB" sz="1600" dirty="0"/>
              <a:t>Add any words, objects or themes that you associate with the word sustainability</a:t>
            </a:r>
          </a:p>
          <a:p>
            <a:r>
              <a:rPr lang="en-GB" sz="1600" dirty="0"/>
              <a:t>There are no wrong answers!</a:t>
            </a:r>
            <a:endParaRPr lang="en-GB" sz="1200"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pic>
        <p:nvPicPr>
          <p:cNvPr id="1026" name="Picture 2" descr="What is a Mind Map? - Answered - Twinkl Teaching Wiki">
            <a:extLst>
              <a:ext uri="{FF2B5EF4-FFF2-40B4-BE49-F238E27FC236}">
                <a16:creationId xmlns:a16="http://schemas.microsoft.com/office/drawing/2014/main" id="{53DF147D-5F41-46F2-8D94-AEFE595719E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619" b="98095" l="8413" r="90000">
                        <a14:foregroundMark x1="29841" y1="32381" x2="29841" y2="32381"/>
                        <a14:foregroundMark x1="29841" y1="32381" x2="32063" y2="21429"/>
                        <a14:foregroundMark x1="42698" y1="18810" x2="51111" y2="18810"/>
                        <a14:foregroundMark x1="75873" y1="23571" x2="56825" y2="28095"/>
                        <a14:foregroundMark x1="74444" y1="34524" x2="62222" y2="20238"/>
                        <a14:foregroundMark x1="62222" y1="20238" x2="46508" y2="15952"/>
                        <a14:foregroundMark x1="46508" y1="15952" x2="31111" y2="21190"/>
                        <a14:foregroundMark x1="31111" y1="21190" x2="21270" y2="38810"/>
                        <a14:foregroundMark x1="21270" y1="38810" x2="25079" y2="62857"/>
                        <a14:foregroundMark x1="25079" y1="62857" x2="34444" y2="80238"/>
                        <a14:foregroundMark x1="34444" y1="80238" x2="48571" y2="87857"/>
                        <a14:foregroundMark x1="48571" y1="87857" x2="65079" y2="83810"/>
                        <a14:foregroundMark x1="65079" y1="83810" x2="75714" y2="67381"/>
                        <a14:foregroundMark x1="75714" y1="67381" x2="76984" y2="57143"/>
                        <a14:foregroundMark x1="77302" y1="39524" x2="77302" y2="39524"/>
                        <a14:foregroundMark x1="77619" y1="19762" x2="77619" y2="19762"/>
                        <a14:foregroundMark x1="72540" y1="13810" x2="72540" y2="13810"/>
                        <a14:foregroundMark x1="10159" y1="54286" x2="10159" y2="54286"/>
                        <a14:foregroundMark x1="8730" y1="55476" x2="8730" y2="55476"/>
                        <a14:foregroundMark x1="17460" y1="64286" x2="16349" y2="61429"/>
                        <a14:foregroundMark x1="9841" y1="45000" x2="9841" y2="45000"/>
                        <a14:foregroundMark x1="9841" y1="45000" x2="10159" y2="56429"/>
                        <a14:foregroundMark x1="14921" y1="63095" x2="22857" y2="53333"/>
                        <a14:foregroundMark x1="22857" y1="20952" x2="22857" y2="20952"/>
                        <a14:foregroundMark x1="25079" y1="19762" x2="13016" y2="62381"/>
                        <a14:foregroundMark x1="13016" y1="62381" x2="20000" y2="81190"/>
                        <a14:foregroundMark x1="20000" y1="81190" x2="32698" y2="93810"/>
                        <a14:foregroundMark x1="32698" y1="93810" x2="48889" y2="97143"/>
                        <a14:foregroundMark x1="48889" y1="97143" x2="63016" y2="95714"/>
                        <a14:foregroundMark x1="63016" y1="95714" x2="75238" y2="81667"/>
                        <a14:foregroundMark x1="75238" y1="81667" x2="84127" y2="62857"/>
                        <a14:foregroundMark x1="84127" y1="62857" x2="86667" y2="41429"/>
                        <a14:foregroundMark x1="86667" y1="41429" x2="81746" y2="29762"/>
                        <a14:foregroundMark x1="20000" y1="15476" x2="26190" y2="15952"/>
                        <a14:foregroundMark x1="28413" y1="7857" x2="28730" y2="15952"/>
                        <a14:foregroundMark x1="53175" y1="98095" x2="46984" y2="98095"/>
                        <a14:foregroundMark x1="77619" y1="86190" x2="77619" y2="86190"/>
                        <a14:foregroundMark x1="77619" y1="86190" x2="73016" y2="90000"/>
                        <a14:foregroundMark x1="74762" y1="15476" x2="67460" y2="14286"/>
                        <a14:foregroundMark x1="64921" y1="10476" x2="69683" y2="18810"/>
                        <a14:foregroundMark x1="25079" y1="87143" x2="18889" y2="87619"/>
                        <a14:foregroundMark x1="33175" y1="13333" x2="31270" y2="14286"/>
                      </a14:backgroundRemoval>
                    </a14:imgEffect>
                  </a14:imgLayer>
                </a14:imgProps>
              </a:ext>
              <a:ext uri="{28A0092B-C50C-407E-A947-70E740481C1C}">
                <a14:useLocalDpi xmlns:a14="http://schemas.microsoft.com/office/drawing/2010/main" val="0"/>
              </a:ext>
            </a:extLst>
          </a:blip>
          <a:srcRect/>
          <a:stretch>
            <a:fillRect/>
          </a:stretch>
        </p:blipFill>
        <p:spPr bwMode="auto">
          <a:xfrm>
            <a:off x="2978608" y="2502560"/>
            <a:ext cx="3656318" cy="24375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13BED5E-A7F1-4978-87C8-C4AA1AF07B18}"/>
              </a:ext>
            </a:extLst>
          </p:cNvPr>
          <p:cNvSpPr txBox="1"/>
          <p:nvPr/>
        </p:nvSpPr>
        <p:spPr>
          <a:xfrm>
            <a:off x="4283968" y="3621673"/>
            <a:ext cx="2520280" cy="246221"/>
          </a:xfrm>
          <a:prstGeom prst="rect">
            <a:avLst/>
          </a:prstGeom>
          <a:noFill/>
        </p:spPr>
        <p:txBody>
          <a:bodyPr wrap="square" rtlCol="0">
            <a:spAutoFit/>
          </a:bodyPr>
          <a:lstStyle/>
          <a:p>
            <a:r>
              <a:rPr lang="en-GB" sz="1000" dirty="0"/>
              <a:t>Sustainability </a:t>
            </a:r>
          </a:p>
        </p:txBody>
      </p:sp>
      <p:pic>
        <p:nvPicPr>
          <p:cNvPr id="3" name="Picture 2">
            <a:extLst>
              <a:ext uri="{FF2B5EF4-FFF2-40B4-BE49-F238E27FC236}">
                <a16:creationId xmlns:a16="http://schemas.microsoft.com/office/drawing/2014/main" id="{B19BB576-E6AD-0CE0-2D00-30E7B7767D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1245629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dirty="0"/>
              <a:t>What is Sustainability? </a:t>
            </a:r>
            <a:endParaRPr lang="en-GB" sz="2800" dirty="0"/>
          </a:p>
        </p:txBody>
      </p:sp>
      <p:sp>
        <p:nvSpPr>
          <p:cNvPr id="9" name="Content Placeholder 8"/>
          <p:cNvSpPr>
            <a:spLocks noGrp="1"/>
          </p:cNvSpPr>
          <p:nvPr>
            <p:ph idx="1"/>
          </p:nvPr>
        </p:nvSpPr>
        <p:spPr/>
        <p:txBody>
          <a:bodyPr/>
          <a:lstStyle/>
          <a:p>
            <a:r>
              <a:rPr lang="en-GB" sz="1800" dirty="0"/>
              <a:t>Sustainable Development:</a:t>
            </a:r>
          </a:p>
          <a:p>
            <a:pPr lvl="1"/>
            <a:r>
              <a:rPr lang="en-GB" sz="1400" dirty="0"/>
              <a:t>	</a:t>
            </a:r>
            <a:r>
              <a:rPr lang="en-GB" dirty="0"/>
              <a:t>the ability to provide for current generations without compromising the 	ability of future generations to meet their own needs.</a:t>
            </a:r>
          </a:p>
          <a:p>
            <a:r>
              <a:rPr lang="en-GB" dirty="0"/>
              <a:t> </a:t>
            </a:r>
            <a:r>
              <a:rPr lang="en-GB" sz="1800" dirty="0"/>
              <a:t>Sustainability focuses on three key themes:</a:t>
            </a:r>
          </a:p>
          <a:p>
            <a:pPr lvl="1"/>
            <a:r>
              <a:rPr lang="en-GB" dirty="0"/>
              <a:t>	1. Depletion of resources </a:t>
            </a:r>
          </a:p>
          <a:p>
            <a:pPr lvl="1"/>
            <a:r>
              <a:rPr lang="en-GB" dirty="0"/>
              <a:t>	2. Climate</a:t>
            </a:r>
          </a:p>
          <a:p>
            <a:pPr lvl="1"/>
            <a:r>
              <a:rPr lang="en-GB" dirty="0"/>
              <a:t>	3. Growth </a:t>
            </a:r>
          </a:p>
          <a:p>
            <a:pPr lvl="1"/>
            <a:endParaRPr lang="en-GB" sz="800"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pic>
        <p:nvPicPr>
          <p:cNvPr id="3" name="Picture 2">
            <a:extLst>
              <a:ext uri="{FF2B5EF4-FFF2-40B4-BE49-F238E27FC236}">
                <a16:creationId xmlns:a16="http://schemas.microsoft.com/office/drawing/2014/main" id="{6E596C35-60FA-483B-9CF1-885DD2493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5213" y="2283718"/>
            <a:ext cx="3159275" cy="2106183"/>
          </a:xfrm>
          <a:prstGeom prst="rect">
            <a:avLst/>
          </a:prstGeom>
        </p:spPr>
      </p:pic>
      <p:pic>
        <p:nvPicPr>
          <p:cNvPr id="2" name="Picture 1">
            <a:extLst>
              <a:ext uri="{FF2B5EF4-FFF2-40B4-BE49-F238E27FC236}">
                <a16:creationId xmlns:a16="http://schemas.microsoft.com/office/drawing/2014/main" id="{D8E9EA80-74BF-7FA9-9B32-5850B96B56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1746686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u="sng" dirty="0"/>
              <a:t>Life Cycle Assessment (LCA)</a:t>
            </a:r>
            <a:endParaRPr lang="en-GB" sz="2800" u="sng" dirty="0"/>
          </a:p>
        </p:txBody>
      </p:sp>
      <p:sp>
        <p:nvSpPr>
          <p:cNvPr id="9" name="Content Placeholder 8"/>
          <p:cNvSpPr>
            <a:spLocks noGrp="1"/>
          </p:cNvSpPr>
          <p:nvPr>
            <p:ph idx="1"/>
          </p:nvPr>
        </p:nvSpPr>
        <p:spPr>
          <a:xfrm>
            <a:off x="423776" y="1287231"/>
            <a:ext cx="7772400" cy="2742009"/>
          </a:xfrm>
        </p:spPr>
        <p:txBody>
          <a:bodyPr/>
          <a:lstStyle/>
          <a:p>
            <a:r>
              <a:rPr lang="en-GB" sz="1600" dirty="0"/>
              <a:t>Definition:</a:t>
            </a:r>
          </a:p>
          <a:p>
            <a:pPr lvl="1"/>
            <a:r>
              <a:rPr lang="en-GB" dirty="0"/>
              <a:t>An examination of the impact of a product on the environment throughout its life. </a:t>
            </a:r>
          </a:p>
          <a:p>
            <a:r>
              <a:rPr lang="en-GB" sz="1600" dirty="0"/>
              <a:t>An LCA will measure the impact of product throughout its lifestyle from cradle to grave. This includes:</a:t>
            </a:r>
          </a:p>
          <a:p>
            <a:pPr lvl="1"/>
            <a:r>
              <a:rPr lang="en-GB" sz="800" dirty="0"/>
              <a:t>	</a:t>
            </a:r>
            <a:r>
              <a:rPr lang="en-GB" dirty="0"/>
              <a:t>- The extraction and processing of raw materials </a:t>
            </a:r>
          </a:p>
          <a:p>
            <a:pPr lvl="1"/>
            <a:r>
              <a:rPr lang="en-GB" dirty="0"/>
              <a:t>	- Manufacturing and packaging the product 	</a:t>
            </a:r>
          </a:p>
          <a:p>
            <a:pPr lvl="1"/>
            <a:r>
              <a:rPr lang="en-GB" dirty="0"/>
              <a:t>	- Product distribution </a:t>
            </a:r>
          </a:p>
          <a:p>
            <a:pPr lvl="1"/>
            <a:r>
              <a:rPr lang="en-GB" dirty="0"/>
              <a:t>	- Use of the product </a:t>
            </a:r>
          </a:p>
          <a:p>
            <a:pPr lvl="1"/>
            <a:r>
              <a:rPr lang="en-GB" dirty="0"/>
              <a:t>	- How the product is disposed as the end of its lifespan </a:t>
            </a:r>
          </a:p>
          <a:p>
            <a:pPr lvl="1"/>
            <a:endParaRPr lang="en-GB" sz="800"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pic>
        <p:nvPicPr>
          <p:cNvPr id="2" name="Picture 1">
            <a:extLst>
              <a:ext uri="{FF2B5EF4-FFF2-40B4-BE49-F238E27FC236}">
                <a16:creationId xmlns:a16="http://schemas.microsoft.com/office/drawing/2014/main" id="{D4BFA55F-EC87-0EAA-183B-99524A758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1894094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4" name="Title 4">
            <a:extLst>
              <a:ext uri="{FF2B5EF4-FFF2-40B4-BE49-F238E27FC236}">
                <a16:creationId xmlns:a16="http://schemas.microsoft.com/office/drawing/2014/main" id="{432D6C5F-0B13-4FB3-98CC-A6CB926C1B05}"/>
              </a:ext>
            </a:extLst>
          </p:cNvPr>
          <p:cNvSpPr>
            <a:spLocks noGrp="1"/>
          </p:cNvSpPr>
          <p:nvPr>
            <p:ph type="title"/>
          </p:nvPr>
        </p:nvSpPr>
        <p:spPr>
          <a:xfrm>
            <a:off x="467544" y="1543050"/>
            <a:ext cx="5544616" cy="596652"/>
          </a:xfrm>
        </p:spPr>
        <p:txBody>
          <a:bodyPr/>
          <a:lstStyle/>
          <a:p>
            <a:r>
              <a:rPr lang="en-GB" sz="3600" dirty="0">
                <a:latin typeface="Georgia" panose="02040502050405020303" pitchFamily="18" charset="0"/>
              </a:rPr>
              <a:t>But how do you ACTUALLY measure the environmental impact of a product? </a:t>
            </a:r>
            <a:endParaRPr lang="en-GB" b="0" dirty="0">
              <a:latin typeface="Georgia" panose="02040502050405020303" pitchFamily="18" charset="0"/>
            </a:endParaRPr>
          </a:p>
        </p:txBody>
      </p:sp>
      <p:pic>
        <p:nvPicPr>
          <p:cNvPr id="3" name="Picture 2">
            <a:extLst>
              <a:ext uri="{FF2B5EF4-FFF2-40B4-BE49-F238E27FC236}">
                <a16:creationId xmlns:a16="http://schemas.microsoft.com/office/drawing/2014/main" id="{997FB627-6456-45D6-A091-7A76A8E527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153493"/>
            <a:ext cx="3209552" cy="2139701"/>
          </a:xfrm>
          <a:prstGeom prst="rect">
            <a:avLst/>
          </a:prstGeom>
        </p:spPr>
      </p:pic>
      <p:pic>
        <p:nvPicPr>
          <p:cNvPr id="2" name="Picture 1">
            <a:extLst>
              <a:ext uri="{FF2B5EF4-FFF2-40B4-BE49-F238E27FC236}">
                <a16:creationId xmlns:a16="http://schemas.microsoft.com/office/drawing/2014/main" id="{5A3CC19F-451E-38D3-769F-4BC7B0F412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2703154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u="sng" dirty="0"/>
              <a:t>It’s difficult, right!</a:t>
            </a:r>
            <a:endParaRPr lang="en-GB" sz="2800" u="sng" dirty="0"/>
          </a:p>
        </p:txBody>
      </p:sp>
      <p:sp>
        <p:nvSpPr>
          <p:cNvPr id="9" name="Content Placeholder 8"/>
          <p:cNvSpPr>
            <a:spLocks noGrp="1"/>
          </p:cNvSpPr>
          <p:nvPr>
            <p:ph idx="1"/>
          </p:nvPr>
        </p:nvSpPr>
        <p:spPr>
          <a:xfrm>
            <a:off x="409535" y="1059582"/>
            <a:ext cx="6322705" cy="2742009"/>
          </a:xfrm>
        </p:spPr>
        <p:txBody>
          <a:bodyPr/>
          <a:lstStyle/>
          <a:p>
            <a:r>
              <a:rPr lang="en-GB" sz="1600" dirty="0"/>
              <a:t>It can be very difficult to measure the overall environmental impact of a product across its lifetime. </a:t>
            </a:r>
          </a:p>
          <a:p>
            <a:r>
              <a:rPr lang="en-GB" sz="1600" dirty="0"/>
              <a:t>It is important to define the scope of the LCA, otherwise you could go on forever! </a:t>
            </a:r>
          </a:p>
          <a:p>
            <a:r>
              <a:rPr lang="en-GB" sz="1600" dirty="0"/>
              <a:t>The amount of water, resources, energy sources and production of some wastes can be easily quantified. HOWEVER, pollutant effects of greenhouse gases and other potentially toxic emissions are very difficult to accurately quantify. </a:t>
            </a:r>
          </a:p>
          <a:p>
            <a:r>
              <a:rPr lang="en-GB" sz="1600" dirty="0"/>
              <a:t>The impact of emissions are calculated using best guess estimates called potentials e.g. the environmental impact of greenhouse gasses can be represented using a global warming potential (GWP). </a:t>
            </a:r>
            <a:endParaRPr lang="en-GB" dirty="0"/>
          </a:p>
          <a:p>
            <a:pPr lvl="1"/>
            <a:endParaRPr lang="en-GB" sz="800"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pic>
        <p:nvPicPr>
          <p:cNvPr id="3" name="Picture 2">
            <a:extLst>
              <a:ext uri="{FF2B5EF4-FFF2-40B4-BE49-F238E27FC236}">
                <a16:creationId xmlns:a16="http://schemas.microsoft.com/office/drawing/2014/main" id="{270D7A7C-D2A4-4C0E-8075-E6E6DCDAE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5256" y="267494"/>
            <a:ext cx="1510275" cy="2202233"/>
          </a:xfrm>
          <a:prstGeom prst="rect">
            <a:avLst/>
          </a:prstGeom>
        </p:spPr>
      </p:pic>
      <p:pic>
        <p:nvPicPr>
          <p:cNvPr id="2" name="Picture 1">
            <a:extLst>
              <a:ext uri="{FF2B5EF4-FFF2-40B4-BE49-F238E27FC236}">
                <a16:creationId xmlns:a16="http://schemas.microsoft.com/office/drawing/2014/main" id="{F37D80E9-41E8-3FD2-80FD-C6A200EC5D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4066470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4" name="Title 4">
            <a:extLst>
              <a:ext uri="{FF2B5EF4-FFF2-40B4-BE49-F238E27FC236}">
                <a16:creationId xmlns:a16="http://schemas.microsoft.com/office/drawing/2014/main" id="{432D6C5F-0B13-4FB3-98CC-A6CB926C1B05}"/>
              </a:ext>
            </a:extLst>
          </p:cNvPr>
          <p:cNvSpPr>
            <a:spLocks noGrp="1"/>
          </p:cNvSpPr>
          <p:nvPr>
            <p:ph type="title"/>
          </p:nvPr>
        </p:nvSpPr>
        <p:spPr>
          <a:xfrm>
            <a:off x="467544" y="1543050"/>
            <a:ext cx="6552728" cy="596652"/>
          </a:xfrm>
        </p:spPr>
        <p:txBody>
          <a:bodyPr/>
          <a:lstStyle/>
          <a:p>
            <a:r>
              <a:rPr lang="en-GB" sz="3600" b="0" dirty="0">
                <a:latin typeface="Georgia" panose="02040502050405020303" pitchFamily="18" charset="0"/>
              </a:rPr>
              <a:t>LCA Class Example</a:t>
            </a:r>
            <a:endParaRPr lang="en-GB" b="0" dirty="0">
              <a:latin typeface="Georgia" panose="02040502050405020303" pitchFamily="18" charset="0"/>
            </a:endParaRPr>
          </a:p>
        </p:txBody>
      </p:sp>
      <p:pic>
        <p:nvPicPr>
          <p:cNvPr id="3" name="Picture 2">
            <a:extLst>
              <a:ext uri="{FF2B5EF4-FFF2-40B4-BE49-F238E27FC236}">
                <a16:creationId xmlns:a16="http://schemas.microsoft.com/office/drawing/2014/main" id="{E6D5FAE6-1832-40DC-8A5F-2FBBC9CDB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447488"/>
            <a:ext cx="2262322" cy="3393483"/>
          </a:xfrm>
          <a:prstGeom prst="rect">
            <a:avLst/>
          </a:prstGeom>
        </p:spPr>
      </p:pic>
      <p:pic>
        <p:nvPicPr>
          <p:cNvPr id="2" name="Picture 1">
            <a:extLst>
              <a:ext uri="{FF2B5EF4-FFF2-40B4-BE49-F238E27FC236}">
                <a16:creationId xmlns:a16="http://schemas.microsoft.com/office/drawing/2014/main" id="{2BAF322F-C377-017D-C185-0D8652A9D8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3570974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11510"/>
            <a:ext cx="7772400" cy="702750"/>
          </a:xfrm>
        </p:spPr>
        <p:txBody>
          <a:bodyPr/>
          <a:lstStyle/>
          <a:p>
            <a:r>
              <a:rPr lang="en-GB" dirty="0"/>
              <a:t>LCA Class Example </a:t>
            </a:r>
            <a:endParaRPr lang="en-GB" sz="2800"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pic>
        <p:nvPicPr>
          <p:cNvPr id="4" name="Picture 3">
            <a:extLst>
              <a:ext uri="{FF2B5EF4-FFF2-40B4-BE49-F238E27FC236}">
                <a16:creationId xmlns:a16="http://schemas.microsoft.com/office/drawing/2014/main" id="{A11A51BF-103E-49ED-ABC3-3DB70C78BD9F}"/>
              </a:ext>
            </a:extLst>
          </p:cNvPr>
          <p:cNvPicPr>
            <a:picLocks noChangeAspect="1"/>
          </p:cNvPicPr>
          <p:nvPr/>
        </p:nvPicPr>
        <p:blipFill rotWithShape="1">
          <a:blip r:embed="rId3"/>
          <a:srcRect l="26375" t="17801" r="26375" b="34600"/>
          <a:stretch/>
        </p:blipFill>
        <p:spPr>
          <a:xfrm>
            <a:off x="395536" y="996126"/>
            <a:ext cx="5561024" cy="3151247"/>
          </a:xfrm>
          <a:prstGeom prst="rect">
            <a:avLst/>
          </a:prstGeom>
        </p:spPr>
      </p:pic>
      <p:pic>
        <p:nvPicPr>
          <p:cNvPr id="2" name="Picture 1">
            <a:extLst>
              <a:ext uri="{FF2B5EF4-FFF2-40B4-BE49-F238E27FC236}">
                <a16:creationId xmlns:a16="http://schemas.microsoft.com/office/drawing/2014/main" id="{272C364E-907E-D590-9F77-A6802560EE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3329362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11510"/>
            <a:ext cx="7772400" cy="702750"/>
          </a:xfrm>
        </p:spPr>
        <p:txBody>
          <a:bodyPr/>
          <a:lstStyle/>
          <a:p>
            <a:r>
              <a:rPr lang="en-GB" u="sng" dirty="0"/>
              <a:t>LCA Class Example – Key Points 1 </a:t>
            </a:r>
            <a:endParaRPr lang="en-GB" sz="2800" u="sng"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0" name="Content Placeholder 8">
            <a:extLst>
              <a:ext uri="{FF2B5EF4-FFF2-40B4-BE49-F238E27FC236}">
                <a16:creationId xmlns:a16="http://schemas.microsoft.com/office/drawing/2014/main" id="{07010CA8-86AC-45AB-B02E-B6D71B1883B3}"/>
              </a:ext>
            </a:extLst>
          </p:cNvPr>
          <p:cNvSpPr>
            <a:spLocks noGrp="1"/>
          </p:cNvSpPr>
          <p:nvPr>
            <p:ph idx="1"/>
          </p:nvPr>
        </p:nvSpPr>
        <p:spPr>
          <a:xfrm>
            <a:off x="423776" y="1125885"/>
            <a:ext cx="7772400" cy="2742009"/>
          </a:xfrm>
        </p:spPr>
        <p:txBody>
          <a:bodyPr/>
          <a:lstStyle/>
          <a:p>
            <a:r>
              <a:rPr lang="en-GB" sz="1600" dirty="0"/>
              <a:t>Trees are required to manufacture paper bags, whereas crude oil is required to make plastic bags. Trees are more sustainable, but to be truly sustainable a robust replanting plan is required. Cutting down trees will also lead to the destruction of habitat. </a:t>
            </a:r>
          </a:p>
          <a:p>
            <a:r>
              <a:rPr lang="en-GB" sz="1600" dirty="0"/>
              <a:t>Fractional distillation, cracking and polymerisation of crude oil to produce plastic is very energy intensive and will therefore produce a lot of emissions. </a:t>
            </a:r>
          </a:p>
          <a:p>
            <a:r>
              <a:rPr lang="en-GB" sz="1600" dirty="0"/>
              <a:t>A lot of water is required to manufacture paper bags as well as the use of harmful chemicals to bleach the paper. If these chemicals leak into drinking water this will have big impact on human health. </a:t>
            </a:r>
          </a:p>
          <a:p>
            <a:r>
              <a:rPr lang="en-GB" sz="1600" dirty="0"/>
              <a:t>Compared to plastic bags, paper bags are heavier and take up a greater volume, resulting in more emissions during transportation.  </a:t>
            </a:r>
            <a:endParaRPr lang="en-GB" dirty="0"/>
          </a:p>
          <a:p>
            <a:pPr lvl="1"/>
            <a:endParaRPr lang="en-GB" sz="800" dirty="0"/>
          </a:p>
        </p:txBody>
      </p:sp>
      <p:pic>
        <p:nvPicPr>
          <p:cNvPr id="2" name="Picture 1">
            <a:extLst>
              <a:ext uri="{FF2B5EF4-FFF2-40B4-BE49-F238E27FC236}">
                <a16:creationId xmlns:a16="http://schemas.microsoft.com/office/drawing/2014/main" id="{C7275005-F691-18A2-E9EF-375A53B9A1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1163106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11510"/>
            <a:ext cx="7772400" cy="702750"/>
          </a:xfrm>
        </p:spPr>
        <p:txBody>
          <a:bodyPr/>
          <a:lstStyle/>
          <a:p>
            <a:r>
              <a:rPr lang="en-GB" u="sng" dirty="0"/>
              <a:t>LCA Class Example – Key Points 2 </a:t>
            </a:r>
            <a:endParaRPr lang="en-GB" sz="2800" u="sng"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0" name="Content Placeholder 8">
            <a:extLst>
              <a:ext uri="{FF2B5EF4-FFF2-40B4-BE49-F238E27FC236}">
                <a16:creationId xmlns:a16="http://schemas.microsoft.com/office/drawing/2014/main" id="{07010CA8-86AC-45AB-B02E-B6D71B1883B3}"/>
              </a:ext>
            </a:extLst>
          </p:cNvPr>
          <p:cNvSpPr>
            <a:spLocks noGrp="1"/>
          </p:cNvSpPr>
          <p:nvPr>
            <p:ph idx="1"/>
          </p:nvPr>
        </p:nvSpPr>
        <p:spPr>
          <a:xfrm>
            <a:off x="423776" y="1287231"/>
            <a:ext cx="7772400" cy="2742009"/>
          </a:xfrm>
        </p:spPr>
        <p:txBody>
          <a:bodyPr/>
          <a:lstStyle/>
          <a:p>
            <a:r>
              <a:rPr lang="en-GB" sz="1600" dirty="0"/>
              <a:t>Paper bags will rot if sent to landfill thus releasing greenhouse gases, especially methane. If incinerated CO2 will be released, however the incineration could be used to produce energy. </a:t>
            </a:r>
          </a:p>
          <a:p>
            <a:r>
              <a:rPr lang="en-GB" sz="1600" dirty="0"/>
              <a:t>If plastic bags are sent to landfill they will not decompose, thus not producing any emissions. The incineration of a plastic bag will lead to a lot of potentially harmful emissions. </a:t>
            </a:r>
          </a:p>
          <a:p>
            <a:r>
              <a:rPr lang="en-GB" sz="1600" dirty="0"/>
              <a:t>The recycling of paper or plastic bags will both require energy and transportation, thus resulting in emissions. </a:t>
            </a:r>
            <a:endParaRPr lang="en-GB" dirty="0"/>
          </a:p>
          <a:p>
            <a:pPr lvl="1"/>
            <a:endParaRPr lang="en-GB" sz="800" dirty="0"/>
          </a:p>
        </p:txBody>
      </p:sp>
      <p:pic>
        <p:nvPicPr>
          <p:cNvPr id="2" name="Picture 1">
            <a:extLst>
              <a:ext uri="{FF2B5EF4-FFF2-40B4-BE49-F238E27FC236}">
                <a16:creationId xmlns:a16="http://schemas.microsoft.com/office/drawing/2014/main" id="{B67E3ED8-EF4B-268B-3B17-91F25942F5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178864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4" name="Title 4">
            <a:extLst>
              <a:ext uri="{FF2B5EF4-FFF2-40B4-BE49-F238E27FC236}">
                <a16:creationId xmlns:a16="http://schemas.microsoft.com/office/drawing/2014/main" id="{432D6C5F-0B13-4FB3-98CC-A6CB926C1B05}"/>
              </a:ext>
            </a:extLst>
          </p:cNvPr>
          <p:cNvSpPr>
            <a:spLocks noGrp="1"/>
          </p:cNvSpPr>
          <p:nvPr>
            <p:ph type="title"/>
          </p:nvPr>
        </p:nvSpPr>
        <p:spPr>
          <a:xfrm>
            <a:off x="467544" y="1543050"/>
            <a:ext cx="6552728" cy="596652"/>
          </a:xfrm>
        </p:spPr>
        <p:txBody>
          <a:bodyPr/>
          <a:lstStyle/>
          <a:p>
            <a:r>
              <a:rPr lang="en-GB" sz="3600" dirty="0">
                <a:latin typeface="Georgia" panose="02040502050405020303" pitchFamily="18" charset="0"/>
              </a:rPr>
              <a:t>What total score did you get?</a:t>
            </a:r>
            <a:endParaRPr lang="en-GB" b="0" dirty="0">
              <a:latin typeface="Georgia" panose="02040502050405020303" pitchFamily="18" charset="0"/>
            </a:endParaRPr>
          </a:p>
        </p:txBody>
      </p:sp>
      <p:pic>
        <p:nvPicPr>
          <p:cNvPr id="2" name="Picture 1">
            <a:extLst>
              <a:ext uri="{FF2B5EF4-FFF2-40B4-BE49-F238E27FC236}">
                <a16:creationId xmlns:a16="http://schemas.microsoft.com/office/drawing/2014/main" id="{BD5B3EBF-A34B-96E3-0119-50AFCBD64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2864428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11510"/>
            <a:ext cx="7772400" cy="702750"/>
          </a:xfrm>
        </p:spPr>
        <p:txBody>
          <a:bodyPr/>
          <a:lstStyle/>
          <a:p>
            <a:r>
              <a:rPr lang="en-GB" u="sng" dirty="0"/>
              <a:t>LCA Drawbacks</a:t>
            </a:r>
            <a:endParaRPr lang="en-GB" sz="2800" u="sng"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0" name="Content Placeholder 8">
            <a:extLst>
              <a:ext uri="{FF2B5EF4-FFF2-40B4-BE49-F238E27FC236}">
                <a16:creationId xmlns:a16="http://schemas.microsoft.com/office/drawing/2014/main" id="{07010CA8-86AC-45AB-B02E-B6D71B1883B3}"/>
              </a:ext>
            </a:extLst>
          </p:cNvPr>
          <p:cNvSpPr>
            <a:spLocks noGrp="1"/>
          </p:cNvSpPr>
          <p:nvPr>
            <p:ph idx="1"/>
          </p:nvPr>
        </p:nvSpPr>
        <p:spPr>
          <a:xfrm>
            <a:off x="423776" y="1287231"/>
            <a:ext cx="5156336" cy="2742009"/>
          </a:xfrm>
        </p:spPr>
        <p:txBody>
          <a:bodyPr/>
          <a:lstStyle/>
          <a:p>
            <a:r>
              <a:rPr lang="en-GB" sz="1600" dirty="0"/>
              <a:t>You all probably got very different numbers! This is the issue with Life Cycle Assessments.</a:t>
            </a:r>
          </a:p>
          <a:p>
            <a:r>
              <a:rPr lang="en-GB" sz="1600" dirty="0"/>
              <a:t>The scores given to certain categories are down to personal judgement. As seen in the example just completed, many people can create an LCA for the same product and get very different answer.</a:t>
            </a:r>
          </a:p>
          <a:p>
            <a:r>
              <a:rPr lang="en-GB" sz="1600" dirty="0"/>
              <a:t>Therefore, this LCA method is not very reliable. </a:t>
            </a:r>
          </a:p>
          <a:p>
            <a:r>
              <a:rPr lang="en-GB" sz="1600" dirty="0"/>
              <a:t>Companies can get LCAs to make them appear environmentally friendly to gain support for their product, where in fact a lot could be done to reduce emissions!</a:t>
            </a:r>
            <a:endParaRPr lang="en-GB" dirty="0"/>
          </a:p>
          <a:p>
            <a:pPr lvl="1"/>
            <a:endParaRPr lang="en-GB" sz="800" dirty="0"/>
          </a:p>
        </p:txBody>
      </p:sp>
      <p:pic>
        <p:nvPicPr>
          <p:cNvPr id="1026" name="Picture 2" descr="Product Life Cycle Clipart Free Download">
            <a:extLst>
              <a:ext uri="{FF2B5EF4-FFF2-40B4-BE49-F238E27FC236}">
                <a16:creationId xmlns:a16="http://schemas.microsoft.com/office/drawing/2014/main" id="{7AEF91CD-517D-482C-84CA-AFD6D4EFDD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290" t="8203" r="17288" b="8203"/>
          <a:stretch/>
        </p:blipFill>
        <p:spPr bwMode="auto">
          <a:xfrm>
            <a:off x="5729112" y="195486"/>
            <a:ext cx="2592288" cy="33123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6BC37DC-DB3A-AB25-8CDB-F9A14681C9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1781023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4" name="Title 4">
            <a:extLst>
              <a:ext uri="{FF2B5EF4-FFF2-40B4-BE49-F238E27FC236}">
                <a16:creationId xmlns:a16="http://schemas.microsoft.com/office/drawing/2014/main" id="{432D6C5F-0B13-4FB3-98CC-A6CB926C1B05}"/>
              </a:ext>
            </a:extLst>
          </p:cNvPr>
          <p:cNvSpPr>
            <a:spLocks noGrp="1"/>
          </p:cNvSpPr>
          <p:nvPr>
            <p:ph type="title"/>
          </p:nvPr>
        </p:nvSpPr>
        <p:spPr>
          <a:xfrm>
            <a:off x="467544" y="1543050"/>
            <a:ext cx="6552728" cy="596652"/>
          </a:xfrm>
        </p:spPr>
        <p:txBody>
          <a:bodyPr/>
          <a:lstStyle/>
          <a:p>
            <a:r>
              <a:rPr lang="en-GB" sz="3600" b="0" dirty="0">
                <a:latin typeface="Georgia" panose="02040502050405020303" pitchFamily="18" charset="0"/>
              </a:rPr>
              <a:t>How would you reduce the LCA score?</a:t>
            </a:r>
            <a:endParaRPr lang="en-GB" b="0" dirty="0">
              <a:latin typeface="Georgia" panose="02040502050405020303" pitchFamily="18" charset="0"/>
            </a:endParaRPr>
          </a:p>
        </p:txBody>
      </p:sp>
      <p:pic>
        <p:nvPicPr>
          <p:cNvPr id="2" name="Picture 1">
            <a:extLst>
              <a:ext uri="{FF2B5EF4-FFF2-40B4-BE49-F238E27FC236}">
                <a16:creationId xmlns:a16="http://schemas.microsoft.com/office/drawing/2014/main" id="{C4DB0E4C-418E-D3C9-92B2-F9F1BFA370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3708475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11510"/>
            <a:ext cx="7772400" cy="702750"/>
          </a:xfrm>
        </p:spPr>
        <p:txBody>
          <a:bodyPr/>
          <a:lstStyle/>
          <a:p>
            <a:r>
              <a:rPr lang="en-GB" u="sng" dirty="0"/>
              <a:t>Reducing the environmental impact</a:t>
            </a:r>
            <a:endParaRPr lang="en-GB" sz="2800" u="sng"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0" name="Content Placeholder 8">
            <a:extLst>
              <a:ext uri="{FF2B5EF4-FFF2-40B4-BE49-F238E27FC236}">
                <a16:creationId xmlns:a16="http://schemas.microsoft.com/office/drawing/2014/main" id="{07010CA8-86AC-45AB-B02E-B6D71B1883B3}"/>
              </a:ext>
            </a:extLst>
          </p:cNvPr>
          <p:cNvSpPr>
            <a:spLocks noGrp="1"/>
          </p:cNvSpPr>
          <p:nvPr>
            <p:ph idx="1"/>
          </p:nvPr>
        </p:nvSpPr>
        <p:spPr>
          <a:xfrm>
            <a:off x="423776" y="1287231"/>
            <a:ext cx="6601480" cy="2742009"/>
          </a:xfrm>
        </p:spPr>
        <p:txBody>
          <a:bodyPr/>
          <a:lstStyle/>
          <a:p>
            <a:r>
              <a:rPr lang="en-GB" sz="1600" dirty="0"/>
              <a:t>Remember we talked about sustainability, this is a key concept to keep in mind when trying to reduce the environmental impact of a lifecycle.</a:t>
            </a:r>
          </a:p>
          <a:p>
            <a:r>
              <a:rPr lang="en-GB" sz="1600" dirty="0"/>
              <a:t>Possible ways to reduce the environmental impact:</a:t>
            </a:r>
          </a:p>
          <a:p>
            <a:pPr marL="742950" lvl="1" indent="-285750">
              <a:buClrTx/>
              <a:buFont typeface="Arial" panose="020B0604020202020204" pitchFamily="34" charset="0"/>
              <a:buChar char="•"/>
            </a:pPr>
            <a:r>
              <a:rPr lang="en-GB" dirty="0"/>
              <a:t>Reduce the amount of raw material required.</a:t>
            </a:r>
          </a:p>
          <a:p>
            <a:pPr marL="742950" lvl="1" indent="-285750">
              <a:buClrTx/>
              <a:buFont typeface="Arial" panose="020B0604020202020204" pitchFamily="34" charset="0"/>
              <a:buChar char="•"/>
            </a:pPr>
            <a:r>
              <a:rPr lang="en-GB" dirty="0"/>
              <a:t>Decrease the processing requirement of raw materials.</a:t>
            </a:r>
          </a:p>
          <a:p>
            <a:pPr marL="742950" lvl="1" indent="-285750">
              <a:buClrTx/>
              <a:buFont typeface="Arial" panose="020B0604020202020204" pitchFamily="34" charset="0"/>
              <a:buChar char="•"/>
            </a:pPr>
            <a:r>
              <a:rPr lang="en-GB" dirty="0"/>
              <a:t>Ensure renewable energy sources are used throughout the lifecycle.</a:t>
            </a:r>
          </a:p>
          <a:p>
            <a:pPr marL="742950" lvl="1" indent="-285750">
              <a:buClrTx/>
              <a:buFont typeface="Arial" panose="020B0604020202020204" pitchFamily="34" charset="0"/>
              <a:buChar char="•"/>
            </a:pPr>
            <a:r>
              <a:rPr lang="en-GB" dirty="0"/>
              <a:t>Design products so the parts can be recycled at the end of the lifecycle.</a:t>
            </a:r>
          </a:p>
          <a:p>
            <a:pPr marL="742950" lvl="1" indent="-285750">
              <a:buClrTx/>
              <a:buFont typeface="Arial" panose="020B0604020202020204" pitchFamily="34" charset="0"/>
              <a:buChar char="•"/>
            </a:pPr>
            <a:r>
              <a:rPr lang="en-GB" dirty="0"/>
              <a:t>Use more sustainable methods of transportation. </a:t>
            </a:r>
          </a:p>
          <a:p>
            <a:pPr lvl="1"/>
            <a:endParaRPr lang="en-GB" sz="800" dirty="0"/>
          </a:p>
        </p:txBody>
      </p:sp>
      <p:pic>
        <p:nvPicPr>
          <p:cNvPr id="3" name="Picture 2">
            <a:extLst>
              <a:ext uri="{FF2B5EF4-FFF2-40B4-BE49-F238E27FC236}">
                <a16:creationId xmlns:a16="http://schemas.microsoft.com/office/drawing/2014/main" id="{44F7F4C1-1359-47BE-9B0D-D0985DF97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98772"/>
            <a:ext cx="2143634" cy="1419622"/>
          </a:xfrm>
          <a:prstGeom prst="rect">
            <a:avLst/>
          </a:prstGeom>
        </p:spPr>
      </p:pic>
      <p:pic>
        <p:nvPicPr>
          <p:cNvPr id="2" name="Picture 1">
            <a:extLst>
              <a:ext uri="{FF2B5EF4-FFF2-40B4-BE49-F238E27FC236}">
                <a16:creationId xmlns:a16="http://schemas.microsoft.com/office/drawing/2014/main" id="{B7A4AA07-A4CF-D221-9A0E-683ED73430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4274377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4" name="Title 4">
            <a:extLst>
              <a:ext uri="{FF2B5EF4-FFF2-40B4-BE49-F238E27FC236}">
                <a16:creationId xmlns:a16="http://schemas.microsoft.com/office/drawing/2014/main" id="{432D6C5F-0B13-4FB3-98CC-A6CB926C1B05}"/>
              </a:ext>
            </a:extLst>
          </p:cNvPr>
          <p:cNvSpPr>
            <a:spLocks noGrp="1"/>
          </p:cNvSpPr>
          <p:nvPr>
            <p:ph type="title"/>
          </p:nvPr>
        </p:nvSpPr>
        <p:spPr>
          <a:xfrm>
            <a:off x="467544" y="1543050"/>
            <a:ext cx="5040560" cy="596652"/>
          </a:xfrm>
        </p:spPr>
        <p:txBody>
          <a:bodyPr/>
          <a:lstStyle/>
          <a:p>
            <a:r>
              <a:rPr lang="en-GB" sz="3600" b="0" dirty="0">
                <a:latin typeface="Georgia" panose="02040502050405020303" pitchFamily="18" charset="0"/>
              </a:rPr>
              <a:t>This is where a Chemical Engineer is very valuable</a:t>
            </a:r>
            <a:r>
              <a:rPr lang="en-GB" sz="3600" dirty="0">
                <a:latin typeface="Georgia" panose="02040502050405020303" pitchFamily="18" charset="0"/>
              </a:rPr>
              <a:t>!</a:t>
            </a:r>
            <a:endParaRPr lang="en-GB" b="0" dirty="0">
              <a:latin typeface="Georgia" panose="02040502050405020303" pitchFamily="18" charset="0"/>
            </a:endParaRPr>
          </a:p>
        </p:txBody>
      </p:sp>
      <p:pic>
        <p:nvPicPr>
          <p:cNvPr id="3" name="Picture 2">
            <a:extLst>
              <a:ext uri="{FF2B5EF4-FFF2-40B4-BE49-F238E27FC236}">
                <a16:creationId xmlns:a16="http://schemas.microsoft.com/office/drawing/2014/main" id="{A94B219E-5B17-4778-9EC1-559545493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411510"/>
            <a:ext cx="2002532" cy="3003798"/>
          </a:xfrm>
          <a:prstGeom prst="rect">
            <a:avLst/>
          </a:prstGeom>
        </p:spPr>
      </p:pic>
      <p:pic>
        <p:nvPicPr>
          <p:cNvPr id="2" name="Picture 1">
            <a:extLst>
              <a:ext uri="{FF2B5EF4-FFF2-40B4-BE49-F238E27FC236}">
                <a16:creationId xmlns:a16="http://schemas.microsoft.com/office/drawing/2014/main" id="{258681A0-449D-3C10-B819-3712DF82DA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2003831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11510"/>
            <a:ext cx="7772400" cy="702750"/>
          </a:xfrm>
        </p:spPr>
        <p:txBody>
          <a:bodyPr/>
          <a:lstStyle/>
          <a:p>
            <a:r>
              <a:rPr lang="en-GB" dirty="0"/>
              <a:t>How could a Chemical Engineer help?</a:t>
            </a:r>
            <a:endParaRPr lang="en-GB" sz="2800"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0" name="Content Placeholder 8">
            <a:extLst>
              <a:ext uri="{FF2B5EF4-FFF2-40B4-BE49-F238E27FC236}">
                <a16:creationId xmlns:a16="http://schemas.microsoft.com/office/drawing/2014/main" id="{07010CA8-86AC-45AB-B02E-B6D71B1883B3}"/>
              </a:ext>
            </a:extLst>
          </p:cNvPr>
          <p:cNvSpPr>
            <a:spLocks noGrp="1"/>
          </p:cNvSpPr>
          <p:nvPr>
            <p:ph idx="1"/>
          </p:nvPr>
        </p:nvSpPr>
        <p:spPr>
          <a:xfrm>
            <a:off x="423776" y="1287231"/>
            <a:ext cx="7772400" cy="2742009"/>
          </a:xfrm>
        </p:spPr>
        <p:txBody>
          <a:bodyPr/>
          <a:lstStyle/>
          <a:p>
            <a:r>
              <a:rPr lang="en-GB" sz="1600" dirty="0"/>
              <a:t>Chemical Engineers are often tasked with improving the energy efficiency of a system.</a:t>
            </a:r>
          </a:p>
          <a:p>
            <a:r>
              <a:rPr lang="en-GB" sz="1600" dirty="0"/>
              <a:t>An LCA is no different!</a:t>
            </a:r>
          </a:p>
          <a:p>
            <a:r>
              <a:rPr lang="en-GB" sz="1600" dirty="0"/>
              <a:t>If more efficient methods of manufacturing, material extraction and transportation can be used, less energy is needed, and therefore this will often lead to a lower environmental impact. </a:t>
            </a:r>
          </a:p>
          <a:p>
            <a:r>
              <a:rPr lang="en-GB" sz="1600" dirty="0"/>
              <a:t>Switching to renewable energy sources will reduce the emissions produced from a process, therefore again lowering the environmental impact. </a:t>
            </a:r>
            <a:endParaRPr lang="en-GB" sz="800" dirty="0"/>
          </a:p>
        </p:txBody>
      </p:sp>
      <p:pic>
        <p:nvPicPr>
          <p:cNvPr id="2" name="Picture 1">
            <a:extLst>
              <a:ext uri="{FF2B5EF4-FFF2-40B4-BE49-F238E27FC236}">
                <a16:creationId xmlns:a16="http://schemas.microsoft.com/office/drawing/2014/main" id="{C67BFBFA-9745-F6C4-5D93-A246C1690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1974107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11510"/>
            <a:ext cx="7772400" cy="702750"/>
          </a:xfrm>
        </p:spPr>
        <p:txBody>
          <a:bodyPr/>
          <a:lstStyle/>
          <a:p>
            <a:r>
              <a:rPr lang="en-GB" dirty="0"/>
              <a:t>What are we doing at Birmingham?</a:t>
            </a:r>
            <a:endParaRPr lang="en-GB" sz="2800"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0" name="Content Placeholder 8">
            <a:extLst>
              <a:ext uri="{FF2B5EF4-FFF2-40B4-BE49-F238E27FC236}">
                <a16:creationId xmlns:a16="http://schemas.microsoft.com/office/drawing/2014/main" id="{07010CA8-86AC-45AB-B02E-B6D71B1883B3}"/>
              </a:ext>
            </a:extLst>
          </p:cNvPr>
          <p:cNvSpPr>
            <a:spLocks noGrp="1"/>
          </p:cNvSpPr>
          <p:nvPr>
            <p:ph idx="1"/>
          </p:nvPr>
        </p:nvSpPr>
        <p:spPr>
          <a:xfrm>
            <a:off x="395536" y="1059582"/>
            <a:ext cx="5732400" cy="2742009"/>
          </a:xfrm>
        </p:spPr>
        <p:txBody>
          <a:bodyPr/>
          <a:lstStyle/>
          <a:p>
            <a:r>
              <a:rPr lang="en-GB" sz="1600" dirty="0"/>
              <a:t>Trying to introduce more sustainable transport options, through the use of fuel cells and hydrogen power:</a:t>
            </a:r>
            <a:endParaRPr lang="en-GB" sz="1200" dirty="0">
              <a:solidFill>
                <a:schemeClr val="tx1"/>
              </a:solidFill>
            </a:endParaRPr>
          </a:p>
          <a:p>
            <a:pPr marL="1314450" lvl="2" indent="-171450">
              <a:buClrTx/>
              <a:buFont typeface="Arial" panose="020B0604020202020204" pitchFamily="34" charset="0"/>
              <a:buChar char="•"/>
            </a:pPr>
            <a:r>
              <a:rPr lang="en-GB" sz="1600" dirty="0">
                <a:solidFill>
                  <a:schemeClr val="tx1"/>
                </a:solidFill>
              </a:rPr>
              <a:t>First public hydrogen filling station in the UK</a:t>
            </a:r>
          </a:p>
          <a:p>
            <a:pPr marL="1314450" lvl="2" indent="-171450">
              <a:buClrTx/>
              <a:buFont typeface="Arial" panose="020B0604020202020204" pitchFamily="34" charset="0"/>
              <a:buChar char="•"/>
            </a:pPr>
            <a:r>
              <a:rPr lang="en-GB" sz="1600" dirty="0">
                <a:solidFill>
                  <a:schemeClr val="tx1"/>
                </a:solidFill>
              </a:rPr>
              <a:t>Designed and built the UK’s first practical hydrogen powered train</a:t>
            </a:r>
          </a:p>
          <a:p>
            <a:pPr marL="1314450" lvl="2" indent="-171450">
              <a:buClrTx/>
              <a:buFont typeface="Arial" panose="020B0604020202020204" pitchFamily="34" charset="0"/>
              <a:buChar char="•"/>
            </a:pPr>
            <a:r>
              <a:rPr lang="en-GB" sz="1600" dirty="0">
                <a:solidFill>
                  <a:schemeClr val="tx1"/>
                </a:solidFill>
              </a:rPr>
              <a:t>Designed and built a hydrogen powered canal boat to demonstrate the potential for hydrogen to be used in maritime transport. Using hydrogen propelled boats will greatly improve the air and water quality</a:t>
            </a:r>
          </a:p>
          <a:p>
            <a:pPr marL="1314450" lvl="2" indent="-171450">
              <a:buClrTx/>
              <a:buFont typeface="Arial" panose="020B0604020202020204" pitchFamily="34" charset="0"/>
              <a:buChar char="•"/>
            </a:pPr>
            <a:r>
              <a:rPr lang="en-GB" sz="1600" dirty="0">
                <a:solidFill>
                  <a:schemeClr val="tx1"/>
                </a:solidFill>
              </a:rPr>
              <a:t>Improving the efficiency and viability of hydrogen powered cars</a:t>
            </a:r>
          </a:p>
        </p:txBody>
      </p:sp>
      <p:pic>
        <p:nvPicPr>
          <p:cNvPr id="11" name="Picture 2" descr="Hydrogen-fuelled train to be showcased at COP26 - University of Birmingham">
            <a:extLst>
              <a:ext uri="{FF2B5EF4-FFF2-40B4-BE49-F238E27FC236}">
                <a16:creationId xmlns:a16="http://schemas.microsoft.com/office/drawing/2014/main" id="{DA839C58-5B44-480C-8DDF-5CF0FB4B7D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714" y="1866106"/>
            <a:ext cx="2891181" cy="19354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3208AA3A-ECF6-C51B-C869-ABB297DF0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2172728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11510"/>
            <a:ext cx="7772400" cy="702750"/>
          </a:xfrm>
        </p:spPr>
        <p:txBody>
          <a:bodyPr/>
          <a:lstStyle/>
          <a:p>
            <a:r>
              <a:rPr lang="en-GB" dirty="0"/>
              <a:t>What are we doing at Birmingham?</a:t>
            </a:r>
            <a:endParaRPr lang="en-GB" sz="2800" dirty="0"/>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0" name="Content Placeholder 8">
            <a:extLst>
              <a:ext uri="{FF2B5EF4-FFF2-40B4-BE49-F238E27FC236}">
                <a16:creationId xmlns:a16="http://schemas.microsoft.com/office/drawing/2014/main" id="{07010CA8-86AC-45AB-B02E-B6D71B1883B3}"/>
              </a:ext>
            </a:extLst>
          </p:cNvPr>
          <p:cNvSpPr>
            <a:spLocks noGrp="1"/>
          </p:cNvSpPr>
          <p:nvPr>
            <p:ph idx="1"/>
          </p:nvPr>
        </p:nvSpPr>
        <p:spPr>
          <a:xfrm>
            <a:off x="423776" y="1287231"/>
            <a:ext cx="6380472" cy="2742009"/>
          </a:xfrm>
        </p:spPr>
        <p:txBody>
          <a:bodyPr/>
          <a:lstStyle/>
          <a:p>
            <a:r>
              <a:rPr lang="en-GB" sz="1600" dirty="0"/>
              <a:t>Improving the efficiency of renewable energy options:</a:t>
            </a:r>
          </a:p>
          <a:p>
            <a:pPr marL="628650" lvl="1" indent="-171450">
              <a:buClrTx/>
              <a:buFont typeface="Arial" panose="020B0604020202020204" pitchFamily="34" charset="0"/>
              <a:buChar char="•"/>
            </a:pPr>
            <a:r>
              <a:rPr lang="en-GB" dirty="0">
                <a:solidFill>
                  <a:schemeClr val="tx1"/>
                </a:solidFill>
              </a:rPr>
              <a:t>Discovering methods to turn waste into energy</a:t>
            </a:r>
          </a:p>
          <a:p>
            <a:pPr marL="628650" lvl="1" indent="-171450">
              <a:buClrTx/>
              <a:buFont typeface="Arial" panose="020B0604020202020204" pitchFamily="34" charset="0"/>
              <a:buChar char="•"/>
            </a:pPr>
            <a:r>
              <a:rPr lang="en-GB" dirty="0"/>
              <a:t>Thermo-catalytic reforming (TCR) produces renewable liquid fuels from waste biomass that can directly replace fossil fuels</a:t>
            </a:r>
          </a:p>
          <a:p>
            <a:pPr marL="628650" lvl="1" indent="-171450">
              <a:buClrTx/>
              <a:buFont typeface="Arial" panose="020B0604020202020204" pitchFamily="34" charset="0"/>
              <a:buChar char="•"/>
            </a:pPr>
            <a:r>
              <a:rPr lang="en-GB" dirty="0">
                <a:solidFill>
                  <a:schemeClr val="tx1"/>
                </a:solidFill>
              </a:rPr>
              <a:t>Research into turning synthetic fuels and green hydrogen from organic waste biomass</a:t>
            </a:r>
          </a:p>
        </p:txBody>
      </p:sp>
      <p:sp>
        <p:nvSpPr>
          <p:cNvPr id="11" name="Content Placeholder 8">
            <a:extLst>
              <a:ext uri="{FF2B5EF4-FFF2-40B4-BE49-F238E27FC236}">
                <a16:creationId xmlns:a16="http://schemas.microsoft.com/office/drawing/2014/main" id="{9D45189F-0678-A5EC-B1D8-37ED3CF35B43}"/>
              </a:ext>
            </a:extLst>
          </p:cNvPr>
          <p:cNvSpPr txBox="1">
            <a:spLocks/>
          </p:cNvSpPr>
          <p:nvPr/>
        </p:nvSpPr>
        <p:spPr>
          <a:xfrm>
            <a:off x="423776" y="2926085"/>
            <a:ext cx="7772400" cy="2742009"/>
          </a:xfrm>
          <a:prstGeom prst="rect">
            <a:avLst/>
          </a:prstGeom>
        </p:spPr>
        <p:txBody>
          <a:bodyPr/>
          <a:lstStyle>
            <a:lvl1pPr marL="342900" indent="-342900" algn="l" rtl="0" eaLnBrk="0" fontAlgn="base" hangingPunct="0">
              <a:spcBef>
                <a:spcPct val="20000"/>
              </a:spcBef>
              <a:spcAft>
                <a:spcPct val="0"/>
              </a:spcAft>
              <a:buClr>
                <a:schemeClr val="tx1"/>
              </a:buClr>
              <a:buSzPct val="80000"/>
              <a:buFont typeface="Wingdings" panose="05000000000000000000" pitchFamily="2" charset="2"/>
              <a:buChar char="§"/>
              <a:defRPr sz="2000" b="0" baseline="0">
                <a:solidFill>
                  <a:schemeClr val="tx1"/>
                </a:solidFill>
                <a:latin typeface="+mn-lt"/>
                <a:ea typeface="ＭＳ Ｐゴシック" charset="0"/>
                <a:cs typeface="ＭＳ Ｐゴシック" charset="0"/>
              </a:defRPr>
            </a:lvl1pPr>
            <a:lvl2pPr marL="457200" indent="0" algn="l" rtl="0" eaLnBrk="0" fontAlgn="base" hangingPunct="0">
              <a:spcBef>
                <a:spcPct val="20000"/>
              </a:spcBef>
              <a:spcAft>
                <a:spcPct val="0"/>
              </a:spcAft>
              <a:buClr>
                <a:srgbClr val="0A648F"/>
              </a:buClr>
              <a:buNone/>
              <a:defRPr sz="1600" b="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A648F"/>
              </a:buClr>
              <a:buSzPct val="65000"/>
              <a:buFont typeface="Wingdings" pitchFamily="2" charset="2"/>
              <a:buChar char="o"/>
              <a:defRPr sz="2800" b="0">
                <a:solidFill>
                  <a:schemeClr val="bg1"/>
                </a:solidFill>
                <a:latin typeface="+mn-lt"/>
                <a:ea typeface="ＭＳ Ｐゴシック" charset="0"/>
              </a:defRPr>
            </a:lvl3pPr>
            <a:lvl4pPr marL="1600200" indent="-228600" algn="l" rtl="0" eaLnBrk="0" fontAlgn="base" hangingPunct="0">
              <a:spcBef>
                <a:spcPct val="20000"/>
              </a:spcBef>
              <a:spcAft>
                <a:spcPct val="0"/>
              </a:spcAft>
              <a:buClr>
                <a:srgbClr val="0A648F"/>
              </a:buClr>
              <a:buSzPct val="80000"/>
              <a:buChar char="–"/>
              <a:defRPr sz="2800" b="0">
                <a:solidFill>
                  <a:schemeClr val="bg1"/>
                </a:solidFill>
                <a:latin typeface="+mn-lt"/>
                <a:ea typeface="ＭＳ Ｐゴシック" charset="0"/>
              </a:defRPr>
            </a:lvl4pPr>
            <a:lvl5pPr marL="2057400" indent="-228600" algn="l" rtl="0" eaLnBrk="0" fontAlgn="base" hangingPunct="0">
              <a:spcBef>
                <a:spcPct val="20000"/>
              </a:spcBef>
              <a:spcAft>
                <a:spcPct val="0"/>
              </a:spcAft>
              <a:buClr>
                <a:srgbClr val="0A648F"/>
              </a:buClr>
              <a:buSzPct val="90000"/>
              <a:buChar char="»"/>
              <a:defRPr sz="2800" b="0">
                <a:solidFill>
                  <a:schemeClr val="bg1"/>
                </a:solidFill>
                <a:latin typeface="+mn-lt"/>
                <a:ea typeface="ＭＳ Ｐゴシック" charset="0"/>
              </a:defRPr>
            </a:lvl5pPr>
            <a:lvl6pPr marL="2514600" indent="-228600" algn="l" rtl="0" fontAlgn="base">
              <a:spcBef>
                <a:spcPct val="20000"/>
              </a:spcBef>
              <a:spcAft>
                <a:spcPct val="0"/>
              </a:spcAft>
              <a:buClr>
                <a:srgbClr val="CCFFFF"/>
              </a:buClr>
              <a:buSzPct val="90000"/>
              <a:buChar char="»"/>
              <a:defRPr sz="2800" b="1">
                <a:solidFill>
                  <a:schemeClr val="tx1"/>
                </a:solidFill>
                <a:latin typeface="+mn-lt"/>
              </a:defRPr>
            </a:lvl6pPr>
            <a:lvl7pPr marL="2971800" indent="-228600" algn="l" rtl="0" fontAlgn="base">
              <a:spcBef>
                <a:spcPct val="20000"/>
              </a:spcBef>
              <a:spcAft>
                <a:spcPct val="0"/>
              </a:spcAft>
              <a:buClr>
                <a:srgbClr val="CCFFFF"/>
              </a:buClr>
              <a:buSzPct val="90000"/>
              <a:buChar char="»"/>
              <a:defRPr sz="2800" b="1">
                <a:solidFill>
                  <a:schemeClr val="tx1"/>
                </a:solidFill>
                <a:latin typeface="+mn-lt"/>
              </a:defRPr>
            </a:lvl7pPr>
            <a:lvl8pPr marL="3429000" indent="-228600" algn="l" rtl="0" fontAlgn="base">
              <a:spcBef>
                <a:spcPct val="20000"/>
              </a:spcBef>
              <a:spcAft>
                <a:spcPct val="0"/>
              </a:spcAft>
              <a:buClr>
                <a:srgbClr val="CCFFFF"/>
              </a:buClr>
              <a:buSzPct val="90000"/>
              <a:buChar char="»"/>
              <a:defRPr sz="2800" b="1">
                <a:solidFill>
                  <a:schemeClr val="tx1"/>
                </a:solidFill>
                <a:latin typeface="+mn-lt"/>
              </a:defRPr>
            </a:lvl8pPr>
            <a:lvl9pPr marL="3886200" indent="-228600" algn="l" rtl="0" fontAlgn="base">
              <a:spcBef>
                <a:spcPct val="20000"/>
              </a:spcBef>
              <a:spcAft>
                <a:spcPct val="0"/>
              </a:spcAft>
              <a:buClr>
                <a:srgbClr val="CCFFFF"/>
              </a:buClr>
              <a:buSzPct val="90000"/>
              <a:buChar char="»"/>
              <a:defRPr sz="2800" b="1">
                <a:solidFill>
                  <a:schemeClr val="tx1"/>
                </a:solidFill>
                <a:latin typeface="+mn-lt"/>
              </a:defRPr>
            </a:lvl9pPr>
          </a:lstStyle>
          <a:p>
            <a:r>
              <a:rPr lang="en-GB" sz="1600" dirty="0"/>
              <a:t>Research into new catalysts and processing technologies will further improve the efficiency and reduce the environmental impact of a product / process lifetime</a:t>
            </a:r>
          </a:p>
        </p:txBody>
      </p:sp>
      <p:pic>
        <p:nvPicPr>
          <p:cNvPr id="3" name="Picture 2">
            <a:extLst>
              <a:ext uri="{FF2B5EF4-FFF2-40B4-BE49-F238E27FC236}">
                <a16:creationId xmlns:a16="http://schemas.microsoft.com/office/drawing/2014/main" id="{5407000E-A5D9-48EE-93FA-7CEF206AE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7765" y="344242"/>
            <a:ext cx="2312053" cy="1540035"/>
          </a:xfrm>
          <a:prstGeom prst="rect">
            <a:avLst/>
          </a:prstGeom>
        </p:spPr>
      </p:pic>
      <p:pic>
        <p:nvPicPr>
          <p:cNvPr id="2" name="Picture 1">
            <a:extLst>
              <a:ext uri="{FF2B5EF4-FFF2-40B4-BE49-F238E27FC236}">
                <a16:creationId xmlns:a16="http://schemas.microsoft.com/office/drawing/2014/main" id="{CE2BF1EB-5EDF-6BE7-946F-DBB9286748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415370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dirty="0"/>
              <a:t>What is Sustainability? </a:t>
            </a:r>
            <a:endParaRPr lang="en-GB" sz="2800" dirty="0"/>
          </a:p>
        </p:txBody>
      </p:sp>
      <p:sp>
        <p:nvSpPr>
          <p:cNvPr id="9" name="Content Placeholder 8"/>
          <p:cNvSpPr>
            <a:spLocks noGrp="1"/>
          </p:cNvSpPr>
          <p:nvPr>
            <p:ph idx="1"/>
          </p:nvPr>
        </p:nvSpPr>
        <p:spPr/>
        <p:txBody>
          <a:bodyPr/>
          <a:lstStyle/>
          <a:p>
            <a:r>
              <a:rPr lang="en-GB" sz="1800" b="1" dirty="0"/>
              <a:t>5 minute activity – create a sustainability mind map</a:t>
            </a:r>
          </a:p>
          <a:p>
            <a:r>
              <a:rPr lang="en-GB" sz="1600" dirty="0"/>
              <a:t>On the blank half of your A3 piece of paper, makes a new sustainability mind map</a:t>
            </a:r>
          </a:p>
          <a:p>
            <a:r>
              <a:rPr lang="en-GB" sz="1600" dirty="0"/>
              <a:t>Compare this second mind map, with the first. Has your knowledge on sustainability changed?</a:t>
            </a:r>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pic>
        <p:nvPicPr>
          <p:cNvPr id="1026" name="Picture 2" descr="What is a Mind Map? - Answered - Twinkl Teaching Wiki">
            <a:extLst>
              <a:ext uri="{FF2B5EF4-FFF2-40B4-BE49-F238E27FC236}">
                <a16:creationId xmlns:a16="http://schemas.microsoft.com/office/drawing/2014/main" id="{53DF147D-5F41-46F2-8D94-AEFE595719E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619" b="98095" l="8413" r="90000">
                        <a14:foregroundMark x1="29841" y1="32381" x2="29841" y2="32381"/>
                        <a14:foregroundMark x1="29841" y1="32381" x2="32063" y2="21429"/>
                        <a14:foregroundMark x1="42698" y1="18810" x2="51111" y2="18810"/>
                        <a14:foregroundMark x1="75873" y1="23571" x2="56825" y2="28095"/>
                        <a14:foregroundMark x1="74444" y1="34524" x2="62222" y2="20238"/>
                        <a14:foregroundMark x1="62222" y1="20238" x2="46508" y2="15952"/>
                        <a14:foregroundMark x1="46508" y1="15952" x2="31111" y2="21190"/>
                        <a14:foregroundMark x1="31111" y1="21190" x2="21270" y2="38810"/>
                        <a14:foregroundMark x1="21270" y1="38810" x2="25079" y2="62857"/>
                        <a14:foregroundMark x1="25079" y1="62857" x2="34444" y2="80238"/>
                        <a14:foregroundMark x1="34444" y1="80238" x2="48571" y2="87857"/>
                        <a14:foregroundMark x1="48571" y1="87857" x2="65079" y2="83810"/>
                        <a14:foregroundMark x1="65079" y1="83810" x2="75714" y2="67381"/>
                        <a14:foregroundMark x1="75714" y1="67381" x2="76984" y2="57143"/>
                        <a14:foregroundMark x1="77302" y1="39524" x2="77302" y2="39524"/>
                        <a14:foregroundMark x1="77619" y1="19762" x2="77619" y2="19762"/>
                        <a14:foregroundMark x1="72540" y1="13810" x2="72540" y2="13810"/>
                        <a14:foregroundMark x1="10159" y1="54286" x2="10159" y2="54286"/>
                        <a14:foregroundMark x1="8730" y1="55476" x2="8730" y2="55476"/>
                        <a14:foregroundMark x1="17460" y1="64286" x2="16349" y2="61429"/>
                        <a14:foregroundMark x1="9841" y1="45000" x2="9841" y2="45000"/>
                        <a14:foregroundMark x1="9841" y1="45000" x2="10159" y2="56429"/>
                        <a14:foregroundMark x1="14921" y1="63095" x2="22857" y2="53333"/>
                        <a14:foregroundMark x1="22857" y1="20952" x2="22857" y2="20952"/>
                        <a14:foregroundMark x1="25079" y1="19762" x2="13016" y2="62381"/>
                        <a14:foregroundMark x1="13016" y1="62381" x2="20000" y2="81190"/>
                        <a14:foregroundMark x1="20000" y1="81190" x2="32698" y2="93810"/>
                        <a14:foregroundMark x1="32698" y1="93810" x2="48889" y2="97143"/>
                        <a14:foregroundMark x1="48889" y1="97143" x2="63016" y2="95714"/>
                        <a14:foregroundMark x1="63016" y1="95714" x2="75238" y2="81667"/>
                        <a14:foregroundMark x1="75238" y1="81667" x2="84127" y2="62857"/>
                        <a14:foregroundMark x1="84127" y1="62857" x2="86667" y2="41429"/>
                        <a14:foregroundMark x1="86667" y1="41429" x2="81746" y2="29762"/>
                        <a14:foregroundMark x1="20000" y1="15476" x2="26190" y2="15952"/>
                        <a14:foregroundMark x1="28413" y1="7857" x2="28730" y2="15952"/>
                        <a14:foregroundMark x1="53175" y1="98095" x2="46984" y2="98095"/>
                        <a14:foregroundMark x1="77619" y1="86190" x2="77619" y2="86190"/>
                        <a14:foregroundMark x1="77619" y1="86190" x2="73016" y2="90000"/>
                        <a14:foregroundMark x1="74762" y1="15476" x2="67460" y2="14286"/>
                        <a14:foregroundMark x1="64921" y1="10476" x2="69683" y2="18810"/>
                        <a14:foregroundMark x1="25079" y1="87143" x2="18889" y2="87619"/>
                        <a14:foregroundMark x1="33175" y1="13333" x2="31270" y2="14286"/>
                      </a14:backgroundRemoval>
                    </a14:imgEffect>
                  </a14:imgLayer>
                </a14:imgProps>
              </a:ext>
              <a:ext uri="{28A0092B-C50C-407E-A947-70E740481C1C}">
                <a14:useLocalDpi xmlns:a14="http://schemas.microsoft.com/office/drawing/2010/main" val="0"/>
              </a:ext>
            </a:extLst>
          </a:blip>
          <a:srcRect/>
          <a:stretch>
            <a:fillRect/>
          </a:stretch>
        </p:blipFill>
        <p:spPr bwMode="auto">
          <a:xfrm>
            <a:off x="2978608" y="2502560"/>
            <a:ext cx="3656318" cy="24375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13BED5E-A7F1-4978-87C8-C4AA1AF07B18}"/>
              </a:ext>
            </a:extLst>
          </p:cNvPr>
          <p:cNvSpPr txBox="1"/>
          <p:nvPr/>
        </p:nvSpPr>
        <p:spPr>
          <a:xfrm>
            <a:off x="4283968" y="3621673"/>
            <a:ext cx="2520280" cy="246221"/>
          </a:xfrm>
          <a:prstGeom prst="rect">
            <a:avLst/>
          </a:prstGeom>
          <a:noFill/>
        </p:spPr>
        <p:txBody>
          <a:bodyPr wrap="square" rtlCol="0">
            <a:spAutoFit/>
          </a:bodyPr>
          <a:lstStyle/>
          <a:p>
            <a:r>
              <a:rPr lang="en-GB" sz="1000" dirty="0"/>
              <a:t>Sustainability </a:t>
            </a:r>
          </a:p>
        </p:txBody>
      </p:sp>
      <p:pic>
        <p:nvPicPr>
          <p:cNvPr id="3" name="Picture 2">
            <a:extLst>
              <a:ext uri="{FF2B5EF4-FFF2-40B4-BE49-F238E27FC236}">
                <a16:creationId xmlns:a16="http://schemas.microsoft.com/office/drawing/2014/main" id="{1B21D558-E0E2-3586-6FC5-93631A3C53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3735820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95536" y="411510"/>
            <a:ext cx="7772400" cy="702750"/>
          </a:xfrm>
        </p:spPr>
        <p:txBody>
          <a:bodyPr/>
          <a:lstStyle/>
          <a:p>
            <a:r>
              <a:rPr lang="en-GB" sz="2800" dirty="0"/>
              <a:t>Summary</a:t>
            </a:r>
          </a:p>
        </p:txBody>
      </p:sp>
      <p:pic>
        <p:nvPicPr>
          <p:cNvPr id="17" name="Picture 16" descr="Shape&#10;&#10;Description automatically generated with medium confidence">
            <a:extLst>
              <a:ext uri="{FF2B5EF4-FFF2-40B4-BE49-F238E27FC236}">
                <a16:creationId xmlns:a16="http://schemas.microsoft.com/office/drawing/2014/main" id="{4C63DE27-ACE5-48B4-9257-D7D859F47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6" y="4393082"/>
            <a:ext cx="2843808" cy="716480"/>
          </a:xfrm>
          <a:prstGeom prst="rect">
            <a:avLst/>
          </a:prstGeom>
        </p:spPr>
      </p:pic>
      <p:sp>
        <p:nvSpPr>
          <p:cNvPr id="10" name="Content Placeholder 8">
            <a:extLst>
              <a:ext uri="{FF2B5EF4-FFF2-40B4-BE49-F238E27FC236}">
                <a16:creationId xmlns:a16="http://schemas.microsoft.com/office/drawing/2014/main" id="{07010CA8-86AC-45AB-B02E-B6D71B1883B3}"/>
              </a:ext>
            </a:extLst>
          </p:cNvPr>
          <p:cNvSpPr>
            <a:spLocks noGrp="1"/>
          </p:cNvSpPr>
          <p:nvPr>
            <p:ph idx="1"/>
          </p:nvPr>
        </p:nvSpPr>
        <p:spPr>
          <a:xfrm>
            <a:off x="423776" y="1287231"/>
            <a:ext cx="7772400" cy="2742009"/>
          </a:xfrm>
        </p:spPr>
        <p:txBody>
          <a:bodyPr/>
          <a:lstStyle/>
          <a:p>
            <a:r>
              <a:rPr lang="en-GB" sz="1600" dirty="0"/>
              <a:t>It is key to keep sustainability in mind when considering all parts of the lifecycle of a product</a:t>
            </a:r>
          </a:p>
          <a:p>
            <a:r>
              <a:rPr lang="en-GB" sz="1600" dirty="0"/>
              <a:t>A life cycle assessment (LCA) is used to examine the impact of a product on the environment throughout its lifetime</a:t>
            </a:r>
          </a:p>
          <a:p>
            <a:r>
              <a:rPr lang="en-GB" sz="1600" dirty="0"/>
              <a:t>An LCA is very open to personal judgement, so can be twisted for marketing purposes</a:t>
            </a:r>
          </a:p>
          <a:p>
            <a:r>
              <a:rPr lang="en-GB" sz="1600" dirty="0"/>
              <a:t>The environmental impact of a product can be reduced if more energy efficient processing methods are used and renewable energy sources are utilised </a:t>
            </a:r>
          </a:p>
        </p:txBody>
      </p:sp>
      <p:pic>
        <p:nvPicPr>
          <p:cNvPr id="2" name="Picture 1">
            <a:extLst>
              <a:ext uri="{FF2B5EF4-FFF2-40B4-BE49-F238E27FC236}">
                <a16:creationId xmlns:a16="http://schemas.microsoft.com/office/drawing/2014/main" id="{38585269-7B21-747C-3019-7DD880E6A0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754" y="4125127"/>
            <a:ext cx="2214766" cy="1254935"/>
          </a:xfrm>
          <a:prstGeom prst="rect">
            <a:avLst/>
          </a:prstGeom>
        </p:spPr>
      </p:pic>
    </p:spTree>
    <p:extLst>
      <p:ext uri="{BB962C8B-B14F-4D97-AF65-F5344CB8AC3E}">
        <p14:creationId xmlns:p14="http://schemas.microsoft.com/office/powerpoint/2010/main" val="1916764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585BC71-9BBD-4F67-B712-63BB9184654F}"/>
              </a:ext>
            </a:extLst>
          </p:cNvPr>
          <p:cNvPicPr>
            <a:picLocks noChangeAspect="1"/>
          </p:cNvPicPr>
          <p:nvPr/>
        </p:nvPicPr>
        <p:blipFill rotWithShape="1">
          <a:blip r:embed="rId2">
            <a:extLst>
              <a:ext uri="{28A0092B-C50C-407E-A947-70E740481C1C}">
                <a14:useLocalDpi xmlns:a14="http://schemas.microsoft.com/office/drawing/2010/main" val="0"/>
              </a:ext>
            </a:extLst>
          </a:blip>
          <a:srcRect l="10387" t="18288" r="9979" b="20607"/>
          <a:stretch/>
        </p:blipFill>
        <p:spPr>
          <a:xfrm>
            <a:off x="467544" y="1410230"/>
            <a:ext cx="4777298" cy="2077086"/>
          </a:xfrm>
          <a:prstGeom prst="rect">
            <a:avLst/>
          </a:prstGeom>
        </p:spPr>
      </p:pic>
      <p:pic>
        <p:nvPicPr>
          <p:cNvPr id="3" name="Picture 2" descr="Qr code&#10;&#10;Description automatically generated">
            <a:extLst>
              <a:ext uri="{FF2B5EF4-FFF2-40B4-BE49-F238E27FC236}">
                <a16:creationId xmlns:a16="http://schemas.microsoft.com/office/drawing/2014/main" id="{C19D777F-BEF6-4A39-8DD6-CF8FCC4B00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751012"/>
            <a:ext cx="2272253" cy="2736304"/>
          </a:xfrm>
          <a:prstGeom prst="rect">
            <a:avLst/>
          </a:prstGeom>
        </p:spPr>
      </p:pic>
    </p:spTree>
    <p:extLst>
      <p:ext uri="{BB962C8B-B14F-4D97-AF65-F5344CB8AC3E}">
        <p14:creationId xmlns:p14="http://schemas.microsoft.com/office/powerpoint/2010/main" val="958860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fontScheme name="Default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4d1027c-6bdc-4b43-b466-db2eaf2189bf">
      <Terms xmlns="http://schemas.microsoft.com/office/infopath/2007/PartnerControls"/>
    </lcf76f155ced4ddcb4097134ff3c332f>
    <TaxCatchAll xmlns="e571a99e-2ffa-42b9-9b57-66cf4ad2fda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9DB31AD51C514AB045C66FAC4A6BD2" ma:contentTypeVersion="13" ma:contentTypeDescription="Create a new document." ma:contentTypeScope="" ma:versionID="8bab975ebbe4c8babe2d94e53b016830">
  <xsd:schema xmlns:xsd="http://www.w3.org/2001/XMLSchema" xmlns:xs="http://www.w3.org/2001/XMLSchema" xmlns:p="http://schemas.microsoft.com/office/2006/metadata/properties" xmlns:ns2="f4d1027c-6bdc-4b43-b466-db2eaf2189bf" xmlns:ns3="e571a99e-2ffa-42b9-9b57-66cf4ad2fda1" targetNamespace="http://schemas.microsoft.com/office/2006/metadata/properties" ma:root="true" ma:fieldsID="4e5007d7e15ecbb05c3342c6091b22dd" ns2:_="" ns3:_="">
    <xsd:import namespace="f4d1027c-6bdc-4b43-b466-db2eaf2189bf"/>
    <xsd:import namespace="e571a99e-2ffa-42b9-9b57-66cf4ad2fda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LengthInSeconds" minOccurs="0"/>
                <xsd:element ref="ns2:MediaServiceAutoKeyPoints" minOccurs="0"/>
                <xsd:element ref="ns2:MediaServiceKeyPoint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d1027c-6bdc-4b43-b466-db2eaf2189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c7af76c-f141-45ca-ae1a-4959eb0cbd4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71a99e-2ffa-42b9-9b57-66cf4ad2fda1"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6fc2153-3a5a-4d25-9879-8d2f4a974d1e}" ma:internalName="TaxCatchAll" ma:showField="CatchAllData" ma:web="e571a99e-2ffa-42b9-9b57-66cf4ad2fd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C5AE93-DE2B-4DAA-9036-6AE06230FAA0}">
  <ds:schemaRefs>
    <ds:schemaRef ds:uri="http://schemas.microsoft.com/sharepoint/v3/contenttype/forms"/>
  </ds:schemaRefs>
</ds:datastoreItem>
</file>

<file path=customXml/itemProps2.xml><?xml version="1.0" encoding="utf-8"?>
<ds:datastoreItem xmlns:ds="http://schemas.openxmlformats.org/officeDocument/2006/customXml" ds:itemID="{ACCD4663-96EA-4C16-B27D-1A939E5699C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571a99e-2ffa-42b9-9b57-66cf4ad2fda1"/>
    <ds:schemaRef ds:uri="f4d1027c-6bdc-4b43-b466-db2eaf2189bf"/>
    <ds:schemaRef ds:uri="http://www.w3.org/XML/1998/namespace"/>
    <ds:schemaRef ds:uri="http://purl.org/dc/dcmitype/"/>
  </ds:schemaRefs>
</ds:datastoreItem>
</file>

<file path=customXml/itemProps3.xml><?xml version="1.0" encoding="utf-8"?>
<ds:datastoreItem xmlns:ds="http://schemas.openxmlformats.org/officeDocument/2006/customXml" ds:itemID="{59594B90-B034-4273-9710-D0F17D8E9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d1027c-6bdc-4b43-b466-db2eaf2189bf"/>
    <ds:schemaRef ds:uri="e571a99e-2ffa-42b9-9b57-66cf4ad2fd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952</TotalTime>
  <Words>1157</Words>
  <Application>Microsoft Office PowerPoint</Application>
  <PresentationFormat>On-screen Show (16:9)</PresentationFormat>
  <Paragraphs>88</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Georgia</vt:lpstr>
      <vt:lpstr>Times New Roman</vt:lpstr>
      <vt:lpstr>Wingdings</vt:lpstr>
      <vt:lpstr>Default Design</vt:lpstr>
      <vt:lpstr>GCSE Chemistry Life Cycle Assessment &amp; Use of Earth’s Resources</vt:lpstr>
      <vt:lpstr>What is Sustainability? </vt:lpstr>
      <vt:lpstr>What is Sustainability? </vt:lpstr>
      <vt:lpstr>Life Cycle Assessment (LCA)</vt:lpstr>
      <vt:lpstr>But how do you ACTUALLY measure the environmental impact of a product? </vt:lpstr>
      <vt:lpstr>It’s difficult, right!</vt:lpstr>
      <vt:lpstr>LCA Class Example</vt:lpstr>
      <vt:lpstr>LCA Class Example </vt:lpstr>
      <vt:lpstr>LCA Class Example – Key Points 1 </vt:lpstr>
      <vt:lpstr>LCA Class Example – Key Points 2 </vt:lpstr>
      <vt:lpstr>What total score did you get?</vt:lpstr>
      <vt:lpstr>LCA Drawbacks</vt:lpstr>
      <vt:lpstr>How would you reduce the LCA score?</vt:lpstr>
      <vt:lpstr>Reducing the environmental impact</vt:lpstr>
      <vt:lpstr>This is where a Chemical Engineer is very valuable!</vt:lpstr>
      <vt:lpstr>How could a Chemical Engineer help?</vt:lpstr>
      <vt:lpstr>What are we doing at Birmingham?</vt:lpstr>
      <vt:lpstr>What are we doing at Birmingham?</vt:lpstr>
      <vt:lpstr>What is Sustainability? </vt:lpstr>
      <vt:lpstr>Summary</vt:lpstr>
      <vt:lpstr>PowerPoint Presentation</vt:lpstr>
    </vt:vector>
  </TitlesOfParts>
  <Company>The University of Birmingham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Design and Publications</dc:creator>
  <cp:lastModifiedBy>Lois Boyle (Chemical Engineering)</cp:lastModifiedBy>
  <cp:revision>103</cp:revision>
  <cp:lastPrinted>2019-07-31T08:58:40Z</cp:lastPrinted>
  <dcterms:created xsi:type="dcterms:W3CDTF">2005-06-08T11:15:47Z</dcterms:created>
  <dcterms:modified xsi:type="dcterms:W3CDTF">2022-10-14T14:48:37Z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0x0101008B9DB31AD51C514AB045C66FAC4A6BD2</vt:lpwstr>
  </property>
</Properties>
</file>